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</p:sldMasterIdLst>
  <p:notesMasterIdLst>
    <p:notesMasterId r:id="rId102"/>
  </p:notesMasterIdLst>
  <p:handoutMasterIdLst>
    <p:handoutMasterId r:id="rId103"/>
  </p:handoutMasterIdLst>
  <p:sldIdLst>
    <p:sldId id="534" r:id="rId3"/>
    <p:sldId id="626" r:id="rId4"/>
    <p:sldId id="677" r:id="rId5"/>
    <p:sldId id="678" r:id="rId6"/>
    <p:sldId id="697" r:id="rId7"/>
    <p:sldId id="698" r:id="rId8"/>
    <p:sldId id="699" r:id="rId9"/>
    <p:sldId id="679" r:id="rId10"/>
    <p:sldId id="545" r:id="rId11"/>
    <p:sldId id="652" r:id="rId12"/>
    <p:sldId id="538" r:id="rId13"/>
    <p:sldId id="653" r:id="rId14"/>
    <p:sldId id="546" r:id="rId15"/>
    <p:sldId id="654" r:id="rId16"/>
    <p:sldId id="655" r:id="rId17"/>
    <p:sldId id="680" r:id="rId18"/>
    <p:sldId id="676" r:id="rId19"/>
    <p:sldId id="547" r:id="rId20"/>
    <p:sldId id="656" r:id="rId21"/>
    <p:sldId id="657" r:id="rId22"/>
    <p:sldId id="681" r:id="rId23"/>
    <p:sldId id="537" r:id="rId24"/>
    <p:sldId id="658" r:id="rId25"/>
    <p:sldId id="637" r:id="rId26"/>
    <p:sldId id="638" r:id="rId27"/>
    <p:sldId id="682" r:id="rId28"/>
    <p:sldId id="684" r:id="rId29"/>
    <p:sldId id="685" r:id="rId30"/>
    <p:sldId id="686" r:id="rId31"/>
    <p:sldId id="687" r:id="rId32"/>
    <p:sldId id="639" r:id="rId33"/>
    <p:sldId id="688" r:id="rId34"/>
    <p:sldId id="689" r:id="rId35"/>
    <p:sldId id="640" r:id="rId36"/>
    <p:sldId id="691" r:id="rId37"/>
    <p:sldId id="692" r:id="rId38"/>
    <p:sldId id="693" r:id="rId39"/>
    <p:sldId id="694" r:id="rId40"/>
    <p:sldId id="674" r:id="rId41"/>
    <p:sldId id="625" r:id="rId42"/>
    <p:sldId id="722" r:id="rId43"/>
    <p:sldId id="589" r:id="rId44"/>
    <p:sldId id="659" r:id="rId45"/>
    <p:sldId id="598" r:id="rId46"/>
    <p:sldId id="700" r:id="rId47"/>
    <p:sldId id="612" r:id="rId48"/>
    <p:sldId id="660" r:id="rId49"/>
    <p:sldId id="540" r:id="rId50"/>
    <p:sldId id="661" r:id="rId51"/>
    <p:sldId id="662" r:id="rId52"/>
    <p:sldId id="541" r:id="rId53"/>
    <p:sldId id="663" r:id="rId54"/>
    <p:sldId id="664" r:id="rId55"/>
    <p:sldId id="613" r:id="rId56"/>
    <p:sldId id="665" r:id="rId57"/>
    <p:sldId id="666" r:id="rId58"/>
    <p:sldId id="628" r:id="rId59"/>
    <p:sldId id="701" r:id="rId60"/>
    <p:sldId id="702" r:id="rId61"/>
    <p:sldId id="703" r:id="rId62"/>
    <p:sldId id="629" r:id="rId63"/>
    <p:sldId id="667" r:id="rId64"/>
    <p:sldId id="422" r:id="rId65"/>
    <p:sldId id="423" r:id="rId66"/>
    <p:sldId id="706" r:id="rId67"/>
    <p:sldId id="704" r:id="rId68"/>
    <p:sldId id="705" r:id="rId69"/>
    <p:sldId id="707" r:id="rId70"/>
    <p:sldId id="436" r:id="rId71"/>
    <p:sldId id="708" r:id="rId72"/>
    <p:sldId id="425" r:id="rId73"/>
    <p:sldId id="709" r:id="rId74"/>
    <p:sldId id="437" r:id="rId75"/>
    <p:sldId id="711" r:id="rId76"/>
    <p:sldId id="721" r:id="rId77"/>
    <p:sldId id="426" r:id="rId78"/>
    <p:sldId id="438" r:id="rId79"/>
    <p:sldId id="439" r:id="rId80"/>
    <p:sldId id="409" r:id="rId81"/>
    <p:sldId id="712" r:id="rId82"/>
    <p:sldId id="713" r:id="rId83"/>
    <p:sldId id="714" r:id="rId84"/>
    <p:sldId id="717" r:id="rId85"/>
    <p:sldId id="718" r:id="rId86"/>
    <p:sldId id="719" r:id="rId87"/>
    <p:sldId id="720" r:id="rId88"/>
    <p:sldId id="675" r:id="rId89"/>
    <p:sldId id="641" r:id="rId90"/>
    <p:sldId id="624" r:id="rId91"/>
    <p:sldId id="642" r:id="rId92"/>
    <p:sldId id="643" r:id="rId93"/>
    <p:sldId id="644" r:id="rId94"/>
    <p:sldId id="645" r:id="rId95"/>
    <p:sldId id="646" r:id="rId96"/>
    <p:sldId id="647" r:id="rId97"/>
    <p:sldId id="648" r:id="rId98"/>
    <p:sldId id="649" r:id="rId99"/>
    <p:sldId id="650" r:id="rId100"/>
    <p:sldId id="651" r:id="rId101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0000"/>
    <a:srgbClr val="FF9900"/>
    <a:srgbClr val="FF9933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0048" autoAdjust="0"/>
  </p:normalViewPr>
  <p:slideViewPr>
    <p:cSldViewPr snapToGrid="0" snapToObjects="1">
      <p:cViewPr varScale="1">
        <p:scale>
          <a:sx n="95" d="100"/>
          <a:sy n="95" d="100"/>
        </p:scale>
        <p:origin x="184" y="968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/>
              <a:t>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17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73279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18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19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277438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154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3853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91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9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040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682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82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9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31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243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44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8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29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10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92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384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82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40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41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0623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42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43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38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44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45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715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47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859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11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48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49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876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50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70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51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52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70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53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11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54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802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568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57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12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2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58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860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59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301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60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216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61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62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992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5179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544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7714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94698F8-A439-F541-9611-49CCD5DC8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8BDECA-FF6E-CC4B-B6AB-EB23C1A711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AEFD64F-FC95-8F4B-98B6-002EC9417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1013" y="768350"/>
            <a:ext cx="6137275" cy="383698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B2F5C56-8CB8-2246-A6B4-EB53E5F10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br>
              <a:rPr lang="fr-FR" altLang="en-US"/>
            </a:br>
            <a:r>
              <a:rPr lang="fr-FR" altLang="en-US"/>
              <a:t>A typical sequence in a capture history would be…. The truth is</a:t>
            </a:r>
          </a:p>
        </p:txBody>
      </p:sp>
    </p:spTree>
    <p:extLst>
      <p:ext uri="{BB962C8B-B14F-4D97-AF65-F5344CB8AC3E}">
        <p14:creationId xmlns:p14="http://schemas.microsoft.com/office/powerpoint/2010/main" val="9999728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89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appendix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BPA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set</a:t>
            </a:r>
            <a:r>
              <a:rPr lang="de-DE" baseline="0" dirty="0"/>
              <a:t> </a:t>
            </a:r>
            <a:r>
              <a:rPr lang="de-DE" baseline="0" dirty="0" err="1"/>
              <a:t>includes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juv</a:t>
            </a:r>
            <a:r>
              <a:rPr lang="de-DE" baseline="0" dirty="0"/>
              <a:t>.,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states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consist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„</a:t>
            </a:r>
            <a:r>
              <a:rPr lang="de-DE" baseline="0" dirty="0" err="1"/>
              <a:t>seen</a:t>
            </a:r>
            <a:r>
              <a:rPr lang="de-DE" baseline="0" dirty="0"/>
              <a:t>“ </a:t>
            </a:r>
            <a:r>
              <a:rPr lang="de-DE" baseline="0" dirty="0" err="1"/>
              <a:t>and</a:t>
            </a:r>
            <a:r>
              <a:rPr lang="de-DE" baseline="0" dirty="0"/>
              <a:t> „not </a:t>
            </a:r>
            <a:r>
              <a:rPr lang="de-DE" baseline="0" dirty="0" err="1"/>
              <a:t>seen</a:t>
            </a:r>
            <a:r>
              <a:rPr lang="de-DE" baseline="0" dirty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14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6302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43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1388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9289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16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320178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C5AD9-2941-B14E-86B6-019B7B21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BFA86-6A37-1541-8F98-9817C4DC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57B41-974D-8A49-A1FE-2BFBCA9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241F6-A289-D447-BB67-2905B631D524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1728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5B90C-BD9C-914C-AD3B-AF415218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B5921-1028-E74C-9DEC-EF16C96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F1BF8-F96D-3B43-BBCC-1B662EF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E9A73-39BE-6B41-AA15-08711214191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237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FD4B98-5803-6840-80CB-235CB379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904A2-EFBB-AC4B-AC67-A07BE025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F4AE78-F94E-F349-AB17-6F3F9FAC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5783A-5656-2B45-A717-5655B51C5C4A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330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CDAA2A6E-7EDB-B446-831D-E170C9DA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1E9904C-2C4F-1147-9FE6-45354E26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88ACD5D-D0AF-014D-AE1C-FCA4AC25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E04A8-E139-9D46-A43B-41B79916154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2517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BE9783E5-2CD4-7C46-BF2D-B2FA581A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3327DA4-EFE8-F24B-BC76-73212655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64E6DD4-F214-6E46-813E-9567992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864F6-DC4F-8A47-8925-AC40091B9D0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91944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18454238-02B9-2C43-9BEA-5EA3C1FD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F3C2B31-E120-8F4E-8099-01BDDA52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F3AAE11-2B26-1A46-B365-FCF2F65D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8A167-0C5F-FD46-8318-E59318F246A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2377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3CA0372-DDD1-2F45-A657-76ECD111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1178184-0B55-604A-B501-1A372B51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92A691B-C278-3C4D-9147-B2590F84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F316-1B95-7142-B0D5-7AAA1ACF017C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5755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6386431-D709-464D-8399-E7C8D64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F0E1E45-9EDE-AE4E-BCD4-ADB35EE9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D56B9CB7-6AA8-8E44-A276-08A6B4F8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36867-6B15-7F49-8493-A3137FD01FE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6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8AA9D09-3902-134F-95EA-EB8487DC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4B90AF2-A466-F840-8D8D-5F614A21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43FF940-6048-0041-B8E9-BA223DE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32B1F-6F2F-6E4C-8E8F-8A522D12085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656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30EF2D-1AAA-054E-9F1E-17AEAA76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130D66-1EC0-4544-8ABE-8F1B47C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8A4B9-B2A3-364F-BA52-5E685A92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1C9AE-C163-B349-8234-5F82928FC53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93322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178E91-D944-A647-A6F5-1811057A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924851-7D78-F041-B32D-A3DD673A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74E85-454E-4B40-B5B8-653986CC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2E06A-9AD6-AD41-B066-4F6786593C6E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16224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08000"/>
            <a:ext cx="7772400" cy="9525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4213" y="1657615"/>
            <a:ext cx="7772400" cy="3429000"/>
          </a:xfrm>
        </p:spPr>
        <p:txBody>
          <a:bodyPr rtlCol="0">
            <a:normAutofit/>
          </a:bodyPr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309668-3393-E149-9481-6813B4AB85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E3875EF-CC73-734C-986C-835E3761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2CD021D-1FA9-C448-82F0-DAE33B78E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DDE1E-07FA-EE43-9506-4C43AAA1F98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1805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B4706931-6F6F-9F43-9781-B457DF9F7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303228AE-DB9A-9A4D-BD90-33164B4EC9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7638E-EEA8-624B-B1F2-D3A821A5B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6C6E82-EAD0-D544-BBBD-4C8371E1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83AB3-1AC0-B246-BDBE-24A9F7A7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</a:defRPr>
            </a:lvl1pPr>
          </a:lstStyle>
          <a:p>
            <a:fld id="{09EC7924-F0D3-EC49-8651-336BC730E3BF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7812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5pPr>
      <a:lvl6pPr marL="380985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70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54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39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emf"/><Relationship Id="rId4" Type="http://schemas.openxmlformats.org/officeDocument/2006/relationships/image" Target="../media/image41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8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36.bin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69787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2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Multistate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models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endParaRPr lang="en-GB" sz="32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42914" y="1705927"/>
            <a:ext cx="8115301" cy="3764336"/>
            <a:chOff x="442914" y="1705927"/>
            <a:chExt cx="8115301" cy="3764336"/>
          </a:xfrm>
        </p:grpSpPr>
        <p:grpSp>
          <p:nvGrpSpPr>
            <p:cNvPr id="31766" name="Group 50"/>
            <p:cNvGrpSpPr>
              <a:grpSpLocks/>
            </p:cNvGrpSpPr>
            <p:nvPr/>
          </p:nvGrpSpPr>
          <p:grpSpPr bwMode="auto">
            <a:xfrm>
              <a:off x="442914" y="1713178"/>
              <a:ext cx="8115301" cy="3757085"/>
              <a:chOff x="279" y="1295"/>
              <a:chExt cx="5112" cy="2840"/>
            </a:xfrm>
          </p:grpSpPr>
          <p:grpSp>
            <p:nvGrpSpPr>
              <p:cNvPr id="31768" name="Group 49"/>
              <p:cNvGrpSpPr>
                <a:grpSpLocks/>
              </p:cNvGrpSpPr>
              <p:nvPr/>
            </p:nvGrpSpPr>
            <p:grpSpPr bwMode="auto">
              <a:xfrm>
                <a:off x="279" y="1295"/>
                <a:ext cx="5112" cy="2840"/>
                <a:chOff x="279" y="1295"/>
                <a:chExt cx="5112" cy="2840"/>
              </a:xfrm>
            </p:grpSpPr>
            <p:sp>
              <p:nvSpPr>
                <p:cNvPr id="31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307" y="3367"/>
                  <a:ext cx="733" cy="24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CH">
                    <a:latin typeface="Calibri" pitchFamily="34" charset="0"/>
                  </a:endParaRPr>
                </a:p>
              </p:txBody>
            </p:sp>
            <p:sp>
              <p:nvSpPr>
                <p:cNvPr id="3177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9" y="3786"/>
                  <a:ext cx="1719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dirty="0">
                      <a:latin typeface="Calibri" pitchFamily="34" charset="0"/>
                    </a:rPr>
                    <a:t>Observation </a:t>
                  </a:r>
                  <a:r>
                    <a:rPr lang="de-CH" dirty="0" err="1">
                      <a:latin typeface="Calibri" pitchFamily="34" charset="0"/>
                    </a:rPr>
                    <a:t>process</a:t>
                  </a:r>
                  <a:endParaRPr lang="de-CH" dirty="0">
                    <a:latin typeface="Calibri" pitchFamily="34" charset="0"/>
                  </a:endParaRPr>
                </a:p>
              </p:txBody>
            </p:sp>
            <p:cxnSp>
              <p:nvCxnSpPr>
                <p:cNvPr id="31772" name="AutoShape 59"/>
                <p:cNvCxnSpPr>
                  <a:cxnSpLocks noChangeShapeType="1"/>
                  <a:stCxn id="31780" idx="0"/>
                  <a:endCxn id="31754" idx="4"/>
                </p:cNvCxnSpPr>
                <p:nvPr/>
              </p:nvCxnSpPr>
              <p:spPr bwMode="auto">
                <a:xfrm flipV="1">
                  <a:off x="418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3" name="AutoShape 60"/>
                <p:cNvCxnSpPr>
                  <a:cxnSpLocks noChangeShapeType="1"/>
                  <a:stCxn id="31781" idx="0"/>
                  <a:endCxn id="31755" idx="4"/>
                </p:cNvCxnSpPr>
                <p:nvPr/>
              </p:nvCxnSpPr>
              <p:spPr bwMode="auto">
                <a:xfrm flipV="1">
                  <a:off x="473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4" name="AutoShape 61"/>
                <p:cNvCxnSpPr>
                  <a:cxnSpLocks noChangeShapeType="1"/>
                  <a:stCxn id="31782" idx="0"/>
                  <a:endCxn id="31756" idx="4"/>
                </p:cNvCxnSpPr>
                <p:nvPr/>
              </p:nvCxnSpPr>
              <p:spPr bwMode="auto">
                <a:xfrm flipV="1">
                  <a:off x="5289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177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2" y="2693"/>
                  <a:ext cx="748" cy="9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00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 A</a:t>
                  </a:r>
                </a:p>
                <a:p>
                  <a:pPr eaLnBrk="1" hangingPunct="1"/>
                  <a:endParaRPr lang="de-CH" sz="800" b="1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99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 B</a:t>
                  </a:r>
                </a:p>
                <a:p>
                  <a:pPr eaLnBrk="1" hangingPunct="1"/>
                  <a:endParaRPr lang="de-CH" sz="800" dirty="0"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latin typeface="Calibri" pitchFamily="34" charset="0"/>
                    </a:rPr>
                    <a:t>Not </a:t>
                  </a:r>
                  <a:r>
                    <a:rPr lang="de-CH" sz="2000" b="1" dirty="0" err="1">
                      <a:latin typeface="Calibri" pitchFamily="34" charset="0"/>
                    </a:rPr>
                    <a:t>seen</a:t>
                  </a:r>
                  <a:endParaRPr lang="de-CH" sz="2000" b="1" dirty="0">
                    <a:latin typeface="Calibri" pitchFamily="34" charset="0"/>
                  </a:endParaRPr>
                </a:p>
              </p:txBody>
            </p:sp>
            <p:sp>
              <p:nvSpPr>
                <p:cNvPr id="31776" name="Oval 40"/>
                <p:cNvSpPr>
                  <a:spLocks noChangeArrowheads="1"/>
                </p:cNvSpPr>
                <p:nvPr/>
              </p:nvSpPr>
              <p:spPr bwMode="auto">
                <a:xfrm>
                  <a:off x="1968" y="3096"/>
                  <a:ext cx="204" cy="245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7" name="Oval 41"/>
                <p:cNvSpPr>
                  <a:spLocks noChangeArrowheads="1"/>
                </p:cNvSpPr>
                <p:nvPr/>
              </p:nvSpPr>
              <p:spPr bwMode="auto">
                <a:xfrm>
                  <a:off x="2472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8" name="Oval 42"/>
                <p:cNvSpPr>
                  <a:spLocks noChangeArrowheads="1"/>
                </p:cNvSpPr>
                <p:nvPr/>
              </p:nvSpPr>
              <p:spPr bwMode="auto">
                <a:xfrm>
                  <a:off x="2997" y="2728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9" name="Oval 43"/>
                <p:cNvSpPr>
                  <a:spLocks noChangeArrowheads="1"/>
                </p:cNvSpPr>
                <p:nvPr/>
              </p:nvSpPr>
              <p:spPr bwMode="auto">
                <a:xfrm>
                  <a:off x="3554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0" name="Oval 44"/>
                <p:cNvSpPr>
                  <a:spLocks noChangeArrowheads="1"/>
                </p:cNvSpPr>
                <p:nvPr/>
              </p:nvSpPr>
              <p:spPr bwMode="auto">
                <a:xfrm>
                  <a:off x="408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1" name="Oval 45"/>
                <p:cNvSpPr>
                  <a:spLocks noChangeArrowheads="1"/>
                </p:cNvSpPr>
                <p:nvPr/>
              </p:nvSpPr>
              <p:spPr bwMode="auto">
                <a:xfrm>
                  <a:off x="463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2" name="Oval 46"/>
                <p:cNvSpPr>
                  <a:spLocks noChangeArrowheads="1"/>
                </p:cNvSpPr>
                <p:nvPr/>
              </p:nvSpPr>
              <p:spPr bwMode="auto">
                <a:xfrm>
                  <a:off x="5187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31783" name="Straight Arrow Connector 48"/>
                <p:cNvCxnSpPr>
                  <a:cxnSpLocks noChangeShapeType="1"/>
                  <a:stCxn id="31777" idx="0"/>
                  <a:endCxn id="31751" idx="4"/>
                </p:cNvCxnSpPr>
                <p:nvPr/>
              </p:nvCxnSpPr>
              <p:spPr bwMode="auto">
                <a:xfrm flipV="1">
                  <a:off x="2574" y="1681"/>
                  <a:ext cx="0" cy="1783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4" name="Straight Arrow Connector 55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56" y="1295"/>
                  <a:ext cx="0" cy="2151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5" name="Straight Arrow Connector 64"/>
                <p:cNvCxnSpPr>
                  <a:cxnSpLocks noChangeShapeType="1"/>
                  <a:stCxn id="31778" idx="0"/>
                  <a:endCxn id="31752" idx="4"/>
                </p:cNvCxnSpPr>
                <p:nvPr/>
              </p:nvCxnSpPr>
              <p:spPr bwMode="auto">
                <a:xfrm flipV="1">
                  <a:off x="3099" y="1313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6" name="Straight Arrow Connector 68"/>
                <p:cNvCxnSpPr>
                  <a:cxnSpLocks noChangeShapeType="1"/>
                  <a:stCxn id="31776" idx="0"/>
                  <a:endCxn id="31750" idx="4"/>
                </p:cNvCxnSpPr>
                <p:nvPr/>
              </p:nvCxnSpPr>
              <p:spPr bwMode="auto">
                <a:xfrm flipV="1">
                  <a:off x="2070" y="1681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1769" name="Oval 42"/>
              <p:cNvSpPr>
                <a:spLocks noChangeArrowheads="1"/>
              </p:cNvSpPr>
              <p:nvPr/>
            </p:nvSpPr>
            <p:spPr bwMode="auto">
              <a:xfrm>
                <a:off x="1425" y="2746"/>
                <a:ext cx="204" cy="2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  <p:cxnSp>
          <p:nvCxnSpPr>
            <p:cNvPr id="31767" name="AutoShape 59"/>
            <p:cNvCxnSpPr>
              <a:cxnSpLocks noChangeShapeType="1"/>
            </p:cNvCxnSpPr>
            <p:nvPr/>
          </p:nvCxnSpPr>
          <p:spPr bwMode="auto">
            <a:xfrm flipV="1">
              <a:off x="2438401" y="1705927"/>
              <a:ext cx="0" cy="19274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38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7129"/>
              </p:ext>
            </p:extLst>
          </p:nvPr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8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D1354172-7DDA-A945-8BB7-29664C62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3" y="3127961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/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71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277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87363" y="2745054"/>
            <a:ext cx="6038850" cy="2402416"/>
            <a:chOff x="307" y="2075"/>
            <a:chExt cx="3804" cy="1816"/>
          </a:xfrm>
        </p:grpSpPr>
        <p:sp>
          <p:nvSpPr>
            <p:cNvPr id="32777" name="Text Box 21"/>
            <p:cNvSpPr txBox="1">
              <a:spLocks noChangeArrowheads="1"/>
            </p:cNvSpPr>
            <p:nvPr/>
          </p:nvSpPr>
          <p:spPr bwMode="auto">
            <a:xfrm>
              <a:off x="307" y="2075"/>
              <a:ext cx="170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i="1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2778" name="Object 22"/>
            <p:cNvGraphicFramePr>
              <a:graphicFrameLocks noChangeAspect="1"/>
            </p:cNvGraphicFramePr>
            <p:nvPr/>
          </p:nvGraphicFramePr>
          <p:xfrm>
            <a:off x="2869" y="3160"/>
            <a:ext cx="947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72" name="Equation" r:id="rId6" imgW="1104840" imgH="711000" progId="Equation.DSMT4">
                    <p:embed/>
                  </p:oleObj>
                </mc:Choice>
                <mc:Fallback>
                  <p:oleObj name="Equation" r:id="rId6" imgW="1104840" imgH="711000" progId="Equation.DSMT4">
                    <p:embed/>
                    <p:pic>
                      <p:nvPicPr>
                        <p:cNvPr id="3277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3160"/>
                          <a:ext cx="947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TextBox 14"/>
            <p:cNvSpPr txBox="1">
              <a:spLocks noChangeArrowheads="1"/>
            </p:cNvSpPr>
            <p:nvPr/>
          </p:nvSpPr>
          <p:spPr bwMode="auto">
            <a:xfrm>
              <a:off x="2275" y="3145"/>
              <a:ext cx="417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2780" name="TextBox 15"/>
            <p:cNvSpPr txBox="1">
              <a:spLocks noChangeArrowheads="1"/>
            </p:cNvSpPr>
            <p:nvPr/>
          </p:nvSpPr>
          <p:spPr bwMode="auto">
            <a:xfrm>
              <a:off x="1013" y="3387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 rot="5400000">
              <a:off x="2965" y="2333"/>
              <a:ext cx="730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</p:txBody>
        </p:sp>
        <p:sp>
          <p:nvSpPr>
            <p:cNvPr id="32782" name="TextBox 19"/>
            <p:cNvSpPr txBox="1">
              <a:spLocks noChangeArrowheads="1"/>
            </p:cNvSpPr>
            <p:nvPr/>
          </p:nvSpPr>
          <p:spPr bwMode="auto">
            <a:xfrm>
              <a:off x="2683" y="2244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836DB12-0F7D-574F-872F-28EBDD0A1B62}"/>
              </a:ext>
            </a:extLst>
          </p:cNvPr>
          <p:cNvSpPr txBox="1"/>
          <p:nvPr/>
        </p:nvSpPr>
        <p:spPr>
          <a:xfrm>
            <a:off x="4882256" y="5285582"/>
            <a:ext cx="4261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Calvert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et al. 2009; Servanty et al. 2010</a:t>
            </a:r>
          </a:p>
        </p:txBody>
      </p:sp>
    </p:spTree>
    <p:extLst>
      <p:ext uri="{BB962C8B-B14F-4D97-AF65-F5344CB8AC3E}">
        <p14:creationId xmlns:p14="http://schemas.microsoft.com/office/powerpoint/2010/main" val="24586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295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96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802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344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45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586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727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3728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729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73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36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737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738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53FD8EB-CB15-9F4E-AA0E-D89AC48EEA6F}"/>
              </a:ext>
            </a:extLst>
          </p:cNvPr>
          <p:cNvSpPr txBox="1"/>
          <p:nvPr/>
        </p:nvSpPr>
        <p:spPr>
          <a:xfrm>
            <a:off x="495820" y="4643949"/>
            <a:ext cx="8152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dcat</a:t>
            </a:r>
            <a:r>
              <a:rPr lang="fr-F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distribution = multinomial distribution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single trial</a:t>
            </a:r>
          </a:p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Takes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as argument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343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44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7721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38176" y="912177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State</a:t>
            </a:r>
            <a:r>
              <a:rPr lang="de-CH" dirty="0">
                <a:latin typeface="Calibri" panose="020F0502020204030204" pitchFamily="34" charset="0"/>
              </a:rPr>
              <a:t> = individual, time-</a:t>
            </a:r>
            <a:r>
              <a:rPr lang="de-CH" dirty="0" err="1">
                <a:latin typeface="Calibri" panose="020F0502020204030204" pitchFamily="34" charset="0"/>
              </a:rPr>
              <a:t>specific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categorical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covariate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>
              <a:latin typeface="Calibri" panose="020F0502020204030204" pitchFamily="34" charset="0"/>
            </a:endParaRPr>
          </a:p>
          <a:p>
            <a:r>
              <a:rPr lang="de-CH" dirty="0" err="1">
                <a:latin typeface="Calibri" panose="020F0502020204030204" pitchFamily="34" charset="0"/>
              </a:rPr>
              <a:t>Examples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of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states</a:t>
            </a:r>
            <a:r>
              <a:rPr lang="de-CH" dirty="0">
                <a:latin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Geographical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locations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Breeding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Disease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38177" y="317182"/>
            <a:ext cx="430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 err="1">
                <a:latin typeface="Calibri" panose="020F0502020204030204" pitchFamily="34" charset="0"/>
              </a:rPr>
              <a:t>Multistate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capture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histories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8215610"/>
              </p:ext>
            </p:extLst>
          </p:nvPr>
        </p:nvGraphicFramePr>
        <p:xfrm>
          <a:off x="1670051" y="3761105"/>
          <a:ext cx="4264025" cy="14446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1997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394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95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18">
            <a:extLst>
              <a:ext uri="{FF2B5EF4-FFF2-40B4-BE49-F238E27FC236}">
                <a16:creationId xmlns:a16="http://schemas.microsoft.com/office/drawing/2014/main" id="{FD378E66-13DC-F047-B778-A6ED001AB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" y="5154841"/>
            <a:ext cx="8835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y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i,t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observation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not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43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5129214" y="4243916"/>
            <a:ext cx="2202847" cy="859897"/>
            <a:chOff x="1017587" y="4084935"/>
            <a:chExt cx="2202505" cy="1032217"/>
          </a:xfrm>
        </p:grpSpPr>
        <p:graphicFrame>
          <p:nvGraphicFramePr>
            <p:cNvPr id="34839" name="Object 4"/>
            <p:cNvGraphicFramePr>
              <a:graphicFrameLocks noChangeAspect="1"/>
            </p:cNvGraphicFramePr>
            <p:nvPr/>
          </p:nvGraphicFramePr>
          <p:xfrm>
            <a:off x="1143613" y="4547368"/>
            <a:ext cx="1663442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745" name="Equation" r:id="rId4" imgW="1066680" imgH="304560" progId="Equation.DSMT4">
                    <p:embed/>
                  </p:oleObj>
                </mc:Choice>
                <mc:Fallback>
                  <p:oleObj name="Equation" r:id="rId4" imgW="1066680" imgH="304560" progId="Equation.DSMT4">
                    <p:embed/>
                    <p:pic>
                      <p:nvPicPr>
                        <p:cNvPr id="3483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613" y="4547368"/>
                          <a:ext cx="1663442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505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>
                  <a:latin typeface="Calibri" pitchFamily="34" charset="0"/>
                </a:rPr>
                <a:t>BUGS language:</a:t>
              </a:r>
            </a:p>
          </p:txBody>
        </p:sp>
      </p:grp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746" name="Equation" r:id="rId6" imgW="1104840" imgH="711000" progId="Equation.DSMT4">
                      <p:embed/>
                    </p:oleObj>
                  </mc:Choice>
                  <mc:Fallback>
                    <p:oleObj name="Equation" r:id="rId6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747" name="Equation" r:id="rId8" imgW="279360" imgH="177480" progId="Equation.DSMT4">
                    <p:embed/>
                  </p:oleObj>
                </mc:Choice>
                <mc:Fallback>
                  <p:oleObj name="Equation" r:id="rId8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230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93093"/>
              </p:ext>
            </p:extLst>
          </p:nvPr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93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/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15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5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2581614"/>
            <a:ext cx="8362950" cy="2480480"/>
            <a:chOff x="288" y="2130"/>
            <a:chExt cx="5268" cy="1875"/>
          </a:xfrm>
        </p:grpSpPr>
        <p:graphicFrame>
          <p:nvGraphicFramePr>
            <p:cNvPr id="35846" name="Object 5"/>
            <p:cNvGraphicFramePr>
              <a:graphicFrameLocks noChangeAspect="1"/>
            </p:cNvGraphicFramePr>
            <p:nvPr/>
          </p:nvGraphicFramePr>
          <p:xfrm>
            <a:off x="590" y="3326"/>
            <a:ext cx="1708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416" name="Equation" r:id="rId6" imgW="2222280" imgH="736560" progId="Equation.DSMT4">
                    <p:embed/>
                  </p:oleObj>
                </mc:Choice>
                <mc:Fallback>
                  <p:oleObj name="Equation" r:id="rId6" imgW="2222280" imgH="736560" progId="Equation.DSMT4">
                    <p:embed/>
                    <p:pic>
                      <p:nvPicPr>
                        <p:cNvPr id="3584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3326"/>
                          <a:ext cx="1708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7" name="Text Box 18"/>
            <p:cNvSpPr txBox="1">
              <a:spLocks noChangeArrowheads="1"/>
            </p:cNvSpPr>
            <p:nvPr/>
          </p:nvSpPr>
          <p:spPr bwMode="auto">
            <a:xfrm>
              <a:off x="288" y="2130"/>
              <a:ext cx="5268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</a:t>
              </a:r>
              <a:r>
                <a:rPr lang="de-CH" sz="2000" baseline="-25000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presence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in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at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</a:p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</a:t>
              </a:r>
              <a:r>
                <a:rPr lang="de-CH" sz="2000" baseline="-25000" dirty="0" err="1">
                  <a:latin typeface="Calibri" pitchFamily="34" charset="0"/>
                  <a:sym typeface="Symbol" pitchFamily="18" charset="2"/>
                </a:rPr>
                <a:t>xy,t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move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shortly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before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survival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8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4001" y="791210"/>
            <a:ext cx="3954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2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0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4324351" y="791210"/>
            <a:ext cx="522922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2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254000" y="3304858"/>
            <a:ext cx="564770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survival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transitions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recapture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79854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78735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85706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99278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4522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198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8E7311-4870-F445-A5C1-6468FEDF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4" y="158591"/>
            <a:ext cx="5125373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47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3071" y="4556258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Written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generally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no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changes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regardless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fitted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61974" y="4535708"/>
            <a:ext cx="8020049" cy="53594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96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869A0F7E-24AD-4E47-92EE-D801E37BFED6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3DB72AF2-95D5-F840-B122-6B5F4A41032A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432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95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3482E9D6-BFE0-F844-BE01-815EF28B53E7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9190395F-433A-9145-9D3E-4E909C0D54AF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321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7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278564" y="3418416"/>
          <a:ext cx="1502582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8" name="Equation" r:id="rId6" imgW="1104840" imgH="711000" progId="Equation.DSMT4">
                  <p:embed/>
                </p:oleObj>
              </mc:Choice>
              <mc:Fallback>
                <p:oleObj name="Equation" r:id="rId6" imgW="1104840" imgH="711000" progId="Equation.DSMT4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4" y="3418416"/>
                        <a:ext cx="1502582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54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8676"/>
              </p:ext>
            </p:extLst>
          </p:nvPr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72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9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66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62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90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71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92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F96983-D982-654C-B569-57B6323F9291}"/>
              </a:ext>
            </a:extLst>
          </p:cNvPr>
          <p:cNvSpPr/>
          <p:nvPr/>
        </p:nvSpPr>
        <p:spPr>
          <a:xfrm>
            <a:off x="1026438" y="4862905"/>
            <a:ext cx="693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: https://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oliviergimenez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multievent_jags_R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3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381272-D1D1-C441-8F37-B2EB815955C1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865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0" y="158591"/>
            <a:ext cx="5546817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91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74286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 </a:t>
            </a:r>
            <a:r>
              <a:rPr lang="de-CH" dirty="0">
                <a:latin typeface="Calibri" pitchFamily="34" charset="0"/>
              </a:rPr>
              <a:t>(</a:t>
            </a:r>
            <a:r>
              <a:rPr lang="de-CH" dirty="0" err="1">
                <a:latin typeface="Calibri" pitchFamily="34" charset="0"/>
              </a:rPr>
              <a:t>Lebreton</a:t>
            </a:r>
            <a:r>
              <a:rPr lang="de-CH" dirty="0">
                <a:latin typeface="Calibri" pitchFamily="34" charset="0"/>
              </a:rPr>
              <a:t> et al. 2009)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0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2834866" y="2500307"/>
          <a:ext cx="2659507" cy="87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7" name="Equation" r:id="rId4" imgW="2234880" imgH="736560" progId="Equation.DSMT4">
                  <p:embed/>
                </p:oleObj>
              </mc:Choice>
              <mc:Fallback>
                <p:oleObj name="Equation" r:id="rId4" imgW="2234880" imgH="73656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866" y="2500307"/>
                        <a:ext cx="2659507" cy="876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1771969" y="2525449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66940" y="961911"/>
            <a:ext cx="734561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non-br.</a:t>
            </a: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557020" y="2764971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582417" y="1534105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2793998" y="4700324"/>
          <a:ext cx="1363277" cy="86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8" name="Equation" r:id="rId6" imgW="1117440" imgH="711000" progId="Equation.DSMT4">
                  <p:embed/>
                </p:oleObj>
              </mc:Choice>
              <mc:Fallback>
                <p:oleObj name="Equation" r:id="rId6" imgW="1117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998" y="4700324"/>
                        <a:ext cx="1363277" cy="867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1766889" y="4730805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633414" y="4909345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2970762" y="3590971"/>
            <a:ext cx="983154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non-br.</a:t>
            </a: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br.</a:t>
            </a: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2638425" y="349250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651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</a:t>
            </a:r>
            <a:r>
              <a:rPr lang="de-CH" dirty="0" err="1">
                <a:latin typeface="Calibri" pitchFamily="34" charset="0"/>
              </a:rPr>
              <a:t>Breeder</a:t>
            </a:r>
            <a:r>
              <a:rPr lang="de-CH" dirty="0">
                <a:latin typeface="Calibri" pitchFamily="34" charset="0"/>
              </a:rPr>
              <a:t> vs. non-</a:t>
            </a:r>
            <a:r>
              <a:rPr lang="de-CH" dirty="0" err="1">
                <a:latin typeface="Calibri" pitchFamily="34" charset="0"/>
              </a:rPr>
              <a:t>breeders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333853" y="1133277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1490"/>
              </p:ext>
            </p:extLst>
          </p:nvPr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89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9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39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7363" y="3713440"/>
            <a:ext cx="7056080" cy="1824501"/>
            <a:chOff x="487363" y="4456112"/>
            <a:chExt cx="7056080" cy="2189396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487363" y="4624388"/>
              <a:ext cx="2309094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590358" y="5665661"/>
              <a:ext cx="1610505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4855642" y="4456112"/>
              <a:ext cx="2266326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7" name="Objekt 6"/>
            <p:cNvGraphicFramePr>
              <a:graphicFrameLocks noChangeAspect="1"/>
            </p:cNvGraphicFramePr>
            <p:nvPr/>
          </p:nvGraphicFramePr>
          <p:xfrm>
            <a:off x="3638390" y="4921248"/>
            <a:ext cx="3905053" cy="1724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440" name="Equation" r:id="rId6" imgW="3174840" imgH="1168200" progId="Equation.DSMT4">
                    <p:embed/>
                  </p:oleObj>
                </mc:Choice>
                <mc:Fallback>
                  <p:oleObj name="Equation" r:id="rId6" imgW="3174840" imgH="1168200" progId="Equation.DSMT4">
                    <p:embed/>
                    <p:pic>
                      <p:nvPicPr>
                        <p:cNvPr id="7" name="Objek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390" y="4921248"/>
                          <a:ext cx="3905053" cy="17242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94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48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25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Two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options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Multinomial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logit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link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function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2012,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Guéry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et al. 2018)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Dirichlet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prior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4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15" name="Objekt 3">
                        <a:extLst>
                          <a:ext uri="{FF2B5EF4-FFF2-40B4-BE49-F238E27FC236}">
                            <a16:creationId xmlns:a16="http://schemas.microsoft.com/office/drawing/2014/main" id="{0354A208-9C86-B249-8E7E-BF681EB787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53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961735"/>
                </p:ext>
              </p:extLst>
            </p:nvPr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299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00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3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57905" y="2596663"/>
            <a:ext cx="5154613" cy="2861457"/>
            <a:chOff x="158" y="2199"/>
            <a:chExt cx="3247" cy="2163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3117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333" y="3218"/>
            <a:ext cx="1060" cy="1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64" name="Equation" r:id="rId6" imgW="1346040" imgH="1168200" progId="Equation.DSMT4">
                    <p:embed/>
                  </p:oleObj>
                </mc:Choice>
                <mc:Fallback>
                  <p:oleObj name="Equation" r:id="rId6" imgW="1346040" imgH="11682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3218"/>
                          <a:ext cx="1060" cy="1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83" y="3245"/>
              <a:ext cx="471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780" y="3711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422" y="2331"/>
              <a:ext cx="881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2y NB</a:t>
              </a: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1y NB</a:t>
              </a: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266" y="2199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972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76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59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17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11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47720"/>
            <a:ext cx="5953125" cy="2255573"/>
            <a:chOff x="307" y="2640"/>
            <a:chExt cx="3750" cy="1705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6876" name="Object 22"/>
            <p:cNvGraphicFramePr>
              <a:graphicFrameLocks noChangeAspect="1"/>
            </p:cNvGraphicFramePr>
            <p:nvPr/>
          </p:nvGraphicFramePr>
          <p:xfrm>
            <a:off x="2953" y="3556"/>
            <a:ext cx="600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512" name="Equation" r:id="rId6" imgW="685800" imgH="711000" progId="Equation.DSMT4">
                    <p:embed/>
                  </p:oleObj>
                </mc:Choice>
                <mc:Fallback>
                  <p:oleObj name="Equation" r:id="rId6" imgW="685800" imgH="711000" progId="Equation.DSMT4">
                    <p:embed/>
                    <p:pic>
                      <p:nvPicPr>
                        <p:cNvPr id="3687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3" y="3556"/>
                          <a:ext cx="600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Box 14"/>
            <p:cNvSpPr txBox="1">
              <a:spLocks noChangeArrowheads="1"/>
            </p:cNvSpPr>
            <p:nvPr/>
          </p:nvSpPr>
          <p:spPr bwMode="auto">
            <a:xfrm>
              <a:off x="2275" y="3601"/>
              <a:ext cx="501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128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9" name="TextBox 18"/>
            <p:cNvSpPr txBox="1">
              <a:spLocks noChangeArrowheads="1"/>
            </p:cNvSpPr>
            <p:nvPr/>
          </p:nvSpPr>
          <p:spPr bwMode="auto">
            <a:xfrm rot="5400000">
              <a:off x="2922" y="2932"/>
              <a:ext cx="696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Not seen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24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95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59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55340"/>
            <a:ext cx="5953125" cy="2255573"/>
            <a:chOff x="307" y="2640"/>
            <a:chExt cx="3750" cy="1705"/>
          </a:xfrm>
        </p:grpSpPr>
        <p:sp>
          <p:nvSpPr>
            <p:cNvPr id="37899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900" name="Object 22"/>
            <p:cNvGraphicFramePr>
              <a:graphicFrameLocks noChangeAspect="1"/>
            </p:cNvGraphicFramePr>
            <p:nvPr/>
          </p:nvGraphicFramePr>
          <p:xfrm>
            <a:off x="2940" y="3556"/>
            <a:ext cx="438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60" name="Equation" r:id="rId6" imgW="482400" imgH="711000" progId="Equation.DSMT4">
                    <p:embed/>
                  </p:oleObj>
                </mc:Choice>
                <mc:Fallback>
                  <p:oleObj name="Equation" r:id="rId6" imgW="482400" imgH="711000" progId="Equation.DSMT4">
                    <p:embed/>
                    <p:pic>
                      <p:nvPicPr>
                        <p:cNvPr id="3790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556"/>
                          <a:ext cx="438" cy="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1" name="TextBox 14"/>
            <p:cNvSpPr txBox="1">
              <a:spLocks noChangeArrowheads="1"/>
            </p:cNvSpPr>
            <p:nvPr/>
          </p:nvSpPr>
          <p:spPr bwMode="auto">
            <a:xfrm>
              <a:off x="1789" y="3601"/>
              <a:ext cx="869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902" name="TextBox 15"/>
            <p:cNvSpPr txBox="1">
              <a:spLocks noChangeArrowheads="1"/>
            </p:cNvSpPr>
            <p:nvPr/>
          </p:nvSpPr>
          <p:spPr bwMode="auto">
            <a:xfrm>
              <a:off x="527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903" name="TextBox 18"/>
            <p:cNvSpPr txBox="1">
              <a:spLocks noChangeArrowheads="1"/>
            </p:cNvSpPr>
            <p:nvPr/>
          </p:nvSpPr>
          <p:spPr bwMode="auto">
            <a:xfrm rot="5400000">
              <a:off x="2853" y="2984"/>
              <a:ext cx="69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2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7904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7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06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72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75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07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25145" y="3368993"/>
            <a:ext cx="5233988" cy="2209271"/>
            <a:chOff x="158" y="2610"/>
            <a:chExt cx="3297" cy="1670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2903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461" y="3565"/>
            <a:ext cx="75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608" name="Equation" r:id="rId6" imgW="901440" imgH="711000" progId="Equation.DSMT4">
                    <p:embed/>
                  </p:oleObj>
                </mc:Choice>
                <mc:Fallback>
                  <p:oleObj name="Equation" r:id="rId6" imgW="901440" imgH="7110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565"/>
                          <a:ext cx="755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98" y="3589"/>
              <a:ext cx="53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685" y="3795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502" y="2784"/>
              <a:ext cx="680" cy="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recovered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316" y="2610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77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419053" y="302617"/>
            <a:ext cx="6305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What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if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you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could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9496E4-F0FC-D843-A8B6-1356A171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3" y="1343986"/>
            <a:ext cx="6234894" cy="35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264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166A94-3742-5647-840C-6E712A6DD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9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3412" name="Picture 4">
            <a:extLst>
              <a:ext uri="{FF2B5EF4-FFF2-40B4-BE49-F238E27FC236}">
                <a16:creationId xmlns:a16="http://schemas.microsoft.com/office/drawing/2014/main" id="{E544DA44-9741-614F-A77D-624F1C6A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47" y="3181848"/>
            <a:ext cx="4238233" cy="23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97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All </a:t>
            </a:r>
            <a:r>
              <a:rPr lang="de-CH" sz="2000" dirty="0" err="1">
                <a:latin typeface="Calibri" pitchFamily="34" charset="0"/>
              </a:rPr>
              <a:t>capture-recapture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special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cases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multievent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Seminal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paper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Pradel (2005); </a:t>
            </a:r>
            <a:r>
              <a:rPr lang="de-CH" sz="2000" dirty="0" err="1">
                <a:latin typeface="Calibri" pitchFamily="34" charset="0"/>
              </a:rPr>
              <a:t>see</a:t>
            </a:r>
            <a:r>
              <a:rPr lang="de-CH" sz="2000" dirty="0">
                <a:latin typeface="Calibri" pitchFamily="34" charset="0"/>
              </a:rPr>
              <a:t> also Gimenez et al. (2012)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review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Dupuis (1995) </a:t>
            </a:r>
            <a:r>
              <a:rPr lang="de-CH" sz="2000" dirty="0" err="1">
                <a:latin typeface="Calibri" pitchFamily="34" charset="0"/>
              </a:rPr>
              <a:t>had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similar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idea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Arnason</a:t>
            </a:r>
            <a:r>
              <a:rPr lang="de-CH" sz="2000" dirty="0">
                <a:latin typeface="Calibri" pitchFamily="34" charset="0"/>
              </a:rPr>
              <a:t>-Schwarz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F2EF55-B788-114D-9F6D-4E28F93C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85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252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00054" y="1729051"/>
            <a:ext cx="8158166" cy="3844396"/>
            <a:chOff x="400053" y="2074862"/>
            <a:chExt cx="8158166" cy="4613275"/>
          </a:xfrm>
        </p:grpSpPr>
        <p:cxnSp>
          <p:nvCxnSpPr>
            <p:cNvPr id="31767" name="AutoShape 59"/>
            <p:cNvCxnSpPr>
              <a:cxnSpLocks noChangeShapeType="1"/>
              <a:endCxn id="31749" idx="4"/>
            </p:cNvCxnSpPr>
            <p:nvPr/>
          </p:nvCxnSpPr>
          <p:spPr bwMode="auto">
            <a:xfrm flipV="1">
              <a:off x="2438400" y="2084251"/>
              <a:ext cx="75" cy="22575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" name="Gruppieren 2"/>
            <p:cNvGrpSpPr/>
            <p:nvPr/>
          </p:nvGrpSpPr>
          <p:grpSpPr>
            <a:xfrm>
              <a:off x="400053" y="2074862"/>
              <a:ext cx="8158166" cy="4613275"/>
              <a:chOff x="400053" y="2074862"/>
              <a:chExt cx="8158166" cy="4613275"/>
            </a:xfrm>
          </p:grpSpPr>
          <p:grpSp>
            <p:nvGrpSpPr>
              <p:cNvPr id="31766" name="Group 50"/>
              <p:cNvGrpSpPr>
                <a:grpSpLocks/>
              </p:cNvGrpSpPr>
              <p:nvPr/>
            </p:nvGrpSpPr>
            <p:grpSpPr bwMode="auto">
              <a:xfrm>
                <a:off x="400053" y="2074862"/>
                <a:ext cx="8158166" cy="4613275"/>
                <a:chOff x="252" y="1307"/>
                <a:chExt cx="5139" cy="2906"/>
              </a:xfrm>
            </p:grpSpPr>
            <p:grpSp>
              <p:nvGrpSpPr>
                <p:cNvPr id="31768" name="Group 49"/>
                <p:cNvGrpSpPr>
                  <a:grpSpLocks/>
                </p:cNvGrpSpPr>
                <p:nvPr/>
              </p:nvGrpSpPr>
              <p:grpSpPr bwMode="auto">
                <a:xfrm>
                  <a:off x="252" y="1307"/>
                  <a:ext cx="5139" cy="2906"/>
                  <a:chOff x="252" y="1307"/>
                  <a:chExt cx="5139" cy="2906"/>
                </a:xfrm>
              </p:grpSpPr>
              <p:sp>
                <p:nvSpPr>
                  <p:cNvPr id="317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52" y="3379"/>
                    <a:ext cx="880" cy="24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de-CH">
                      <a:latin typeface="Calibri" pitchFamily="34" charset="0"/>
                    </a:endParaRPr>
                  </a:p>
                </p:txBody>
              </p:sp>
              <p:sp>
                <p:nvSpPr>
                  <p:cNvPr id="3177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3864"/>
                    <a:ext cx="1719" cy="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>
                        <a:latin typeface="Calibri" pitchFamily="34" charset="0"/>
                      </a:rPr>
                      <a:t>Observation process</a:t>
                    </a:r>
                  </a:p>
                </p:txBody>
              </p:sp>
              <p:cxnSp>
                <p:nvCxnSpPr>
                  <p:cNvPr id="31772" name="AutoShape 59"/>
                  <p:cNvCxnSpPr>
                    <a:cxnSpLocks noChangeShapeType="1"/>
                    <a:stCxn id="31780" idx="0"/>
                    <a:endCxn id="31754" idx="4"/>
                  </p:cNvCxnSpPr>
                  <p:nvPr/>
                </p:nvCxnSpPr>
                <p:spPr bwMode="auto">
                  <a:xfrm flipV="1">
                    <a:off x="418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3" name="AutoShape 60"/>
                  <p:cNvCxnSpPr>
                    <a:cxnSpLocks noChangeShapeType="1"/>
                    <a:stCxn id="31781" idx="0"/>
                    <a:endCxn id="31755" idx="4"/>
                  </p:cNvCxnSpPr>
                  <p:nvPr/>
                </p:nvCxnSpPr>
                <p:spPr bwMode="auto">
                  <a:xfrm flipV="1">
                    <a:off x="473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4" name="AutoShape 61"/>
                  <p:cNvCxnSpPr>
                    <a:cxnSpLocks noChangeShapeType="1"/>
                    <a:stCxn id="31782" idx="0"/>
                    <a:endCxn id="31756" idx="4"/>
                  </p:cNvCxnSpPr>
                  <p:nvPr/>
                </p:nvCxnSpPr>
                <p:spPr bwMode="auto">
                  <a:xfrm flipV="1">
                    <a:off x="5289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177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" y="2693"/>
                    <a:ext cx="716" cy="9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 sz="2000" b="1" dirty="0">
                        <a:solidFill>
                          <a:srgbClr val="FF0000"/>
                        </a:solidFill>
                        <a:latin typeface="Calibri" pitchFamily="34" charset="0"/>
                      </a:rPr>
                      <a:t>Seen 1</a:t>
                    </a:r>
                  </a:p>
                  <a:p>
                    <a:pPr eaLnBrk="1" hangingPunct="1"/>
                    <a:endParaRPr lang="de-CH" sz="800" b="1" dirty="0">
                      <a:solidFill>
                        <a:srgbClr val="FF0000"/>
                      </a:solidFill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solidFill>
                          <a:srgbClr val="FF9900"/>
                        </a:solidFill>
                        <a:latin typeface="Calibri" pitchFamily="34" charset="0"/>
                      </a:rPr>
                      <a:t>Seen 2</a:t>
                    </a:r>
                  </a:p>
                  <a:p>
                    <a:pPr eaLnBrk="1" hangingPunct="1"/>
                    <a:endParaRPr lang="de-CH" sz="800" dirty="0"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latin typeface="Calibri" pitchFamily="34" charset="0"/>
                      </a:rPr>
                      <a:t>Not </a:t>
                    </a:r>
                    <a:r>
                      <a:rPr lang="de-CH" sz="2000" b="1" dirty="0" err="1">
                        <a:latin typeface="Calibri" pitchFamily="34" charset="0"/>
                      </a:rPr>
                      <a:t>seen</a:t>
                    </a:r>
                    <a:endParaRPr lang="de-CH" sz="2000" b="1" dirty="0">
                      <a:latin typeface="Calibri" pitchFamily="34" charset="0"/>
                    </a:endParaRPr>
                  </a:p>
                </p:txBody>
              </p:sp>
              <p:sp>
                <p:nvSpPr>
                  <p:cNvPr id="3177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3096"/>
                    <a:ext cx="204" cy="245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472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63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5187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31783" name="Straight Arrow Connector 48"/>
                  <p:cNvCxnSpPr>
                    <a:cxnSpLocks noChangeShapeType="1"/>
                    <a:stCxn id="31777" idx="0"/>
                    <a:endCxn id="31751" idx="4"/>
                  </p:cNvCxnSpPr>
                  <p:nvPr/>
                </p:nvCxnSpPr>
                <p:spPr bwMode="auto">
                  <a:xfrm flipV="1">
                    <a:off x="2574" y="1681"/>
                    <a:ext cx="0" cy="1783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4" name="Straight Arrow Connector 55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655" y="1307"/>
                    <a:ext cx="1" cy="1441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5" name="Straight Arrow Connector 64"/>
                  <p:cNvCxnSpPr>
                    <a:cxnSpLocks noChangeShapeType="1"/>
                    <a:stCxn id="47" idx="0"/>
                    <a:endCxn id="31752" idx="4"/>
                  </p:cNvCxnSpPr>
                  <p:nvPr/>
                </p:nvCxnSpPr>
                <p:spPr bwMode="auto">
                  <a:xfrm flipH="1" flipV="1">
                    <a:off x="3099" y="1313"/>
                    <a:ext cx="11" cy="1799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6" name="Straight Arrow Connector 68"/>
                  <p:cNvCxnSpPr>
                    <a:cxnSpLocks noChangeShapeType="1"/>
                    <a:stCxn id="31776" idx="0"/>
                    <a:endCxn id="31750" idx="4"/>
                  </p:cNvCxnSpPr>
                  <p:nvPr/>
                </p:nvCxnSpPr>
                <p:spPr bwMode="auto">
                  <a:xfrm flipV="1">
                    <a:off x="2070" y="1681"/>
                    <a:ext cx="0" cy="1415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769" name="Oval 42"/>
                <p:cNvSpPr>
                  <a:spLocks noChangeArrowheads="1"/>
                </p:cNvSpPr>
                <p:nvPr/>
              </p:nvSpPr>
              <p:spPr bwMode="auto">
                <a:xfrm>
                  <a:off x="1434" y="2741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</p:grp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4775200" y="4940298"/>
                <a:ext cx="324000" cy="38880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640388" y="4371974"/>
                <a:ext cx="324000" cy="3888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666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>
            <a:extLst>
              <a:ext uri="{FF2B5EF4-FFF2-40B4-BE49-F238E27FC236}">
                <a16:creationId xmlns:a16="http://schemas.microsoft.com/office/drawing/2014/main" id="{F559A7C2-722C-FB4D-9D86-6CB066E3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78" y="162076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 err="1"/>
              <a:t>Uncertainty</a:t>
            </a:r>
            <a:r>
              <a:rPr lang="fr-FR" altLang="en-US" dirty="0"/>
              <a:t> in </a:t>
            </a:r>
            <a:r>
              <a:rPr lang="fr-FR" altLang="en-US" dirty="0" err="1"/>
              <a:t>breeding</a:t>
            </a:r>
            <a:r>
              <a:rPr lang="fr-FR" altLang="en-US" dirty="0"/>
              <a:t> </a:t>
            </a:r>
            <a:r>
              <a:rPr lang="fr-FR" altLang="en-US" dirty="0" err="1"/>
              <a:t>status</a:t>
            </a:r>
            <a:endParaRPr lang="fr-FR" altLang="en-US" dirty="0"/>
          </a:p>
        </p:txBody>
      </p:sp>
      <p:sp>
        <p:nvSpPr>
          <p:cNvPr id="23555" name="Espace réservé du contenu 2">
            <a:extLst>
              <a:ext uri="{FF2B5EF4-FFF2-40B4-BE49-F238E27FC236}">
                <a16:creationId xmlns:a16="http://schemas.microsoft.com/office/drawing/2014/main" id="{B1DB971D-4C2B-1F41-BF78-F81DE329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178" y="1337469"/>
            <a:ext cx="6477000" cy="34290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3333CC"/>
                </a:solidFill>
              </a:rPr>
              <a:t>3 states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non-</a:t>
            </a: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(NB)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Dead (†)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FF0000"/>
                </a:solidFill>
              </a:rPr>
              <a:t>4 observations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FF0000"/>
                </a:solidFill>
              </a:rPr>
              <a:t>Not </a:t>
            </a:r>
            <a:r>
              <a:rPr lang="fr-FR" dirty="0" err="1">
                <a:solidFill>
                  <a:srgbClr val="FF0000"/>
                </a:solidFill>
              </a:rPr>
              <a:t>encountered</a:t>
            </a:r>
            <a:r>
              <a:rPr lang="fr-FR" dirty="0">
                <a:solidFill>
                  <a:srgbClr val="FF0000"/>
                </a:solidFill>
              </a:rPr>
              <a:t> (0)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breeder (1)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non-breeder (2)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status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unknown</a:t>
            </a:r>
            <a:r>
              <a:rPr lang="fr-FR" dirty="0">
                <a:solidFill>
                  <a:srgbClr val="FF0000"/>
                </a:solidFill>
              </a:rPr>
              <a:t> (3)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8F9C8B-A4BB-AB42-96BE-C825C26544AF}"/>
              </a:ext>
            </a:extLst>
          </p:cNvPr>
          <p:cNvSpPr txBox="1"/>
          <p:nvPr/>
        </p:nvSpPr>
        <p:spPr>
          <a:xfrm>
            <a:off x="5364725" y="5376446"/>
            <a:ext cx="3809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Desprez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2011, 2013; </a:t>
            </a: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Couet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4289167058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 dirty="0"/>
              <a:t>The model construction</a:t>
            </a:r>
            <a:endParaRPr lang="fr-FR" altLang="en-US" dirty="0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6951270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5314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991919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1716471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1084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1162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8954374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23415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29086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32085329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9039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6505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62433271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663" name="Text Box 23">
            <a:extLst>
              <a:ext uri="{FF2B5EF4-FFF2-40B4-BE49-F238E27FC236}">
                <a16:creationId xmlns:a16="http://schemas.microsoft.com/office/drawing/2014/main" id="{D4D9EB46-8FA5-9D49-88AF-E87D3168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4746625"/>
            <a:ext cx="684080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50000"/>
              </a:spcBef>
              <a:buNone/>
            </a:pP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Each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live state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can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generate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3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different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events</a:t>
            </a:r>
            <a:endParaRPr lang="fr-FR" altLang="en-US" sz="1667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21962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18642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BFF2E0-F3FB-5642-81E7-F980B1691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65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5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>
            <a:extLst>
              <a:ext uri="{FF2B5EF4-FFF2-40B4-BE49-F238E27FC236}">
                <a16:creationId xmlns:a16="http://schemas.microsoft.com/office/drawing/2014/main" id="{34A2C73D-9695-234F-90FC-3BCDB689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9350"/>
            <a:ext cx="609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26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22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10" name="Group 62">
            <a:extLst>
              <a:ext uri="{FF2B5EF4-FFF2-40B4-BE49-F238E27FC236}">
                <a16:creationId xmlns:a16="http://schemas.microsoft.com/office/drawing/2014/main" id="{8D32FE80-0CC0-9845-A4FB-006D93DED9AB}"/>
              </a:ext>
            </a:extLst>
          </p:cNvPr>
          <p:cNvGrpSpPr>
            <a:grpSpLocks/>
          </p:cNvGrpSpPr>
          <p:nvPr/>
        </p:nvGrpSpPr>
        <p:grpSpPr bwMode="auto">
          <a:xfrm>
            <a:off x="680387" y="3994383"/>
            <a:ext cx="1717137" cy="1323578"/>
            <a:chOff x="1017587" y="4084935"/>
            <a:chExt cx="1716750" cy="1588815"/>
          </a:xfrm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57FF6B71-7E82-D842-B71A-645177ADF4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3046" y="5216760"/>
            <a:ext cx="1523537" cy="456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823" name="Equation" r:id="rId5" imgW="1015920" imgH="253800" progId="Equation.DSMT4">
                    <p:embed/>
                  </p:oleObj>
                </mc:Choice>
                <mc:Fallback>
                  <p:oleObj name="Equation" r:id="rId5" imgW="1015920" imgH="253800" progId="Equation.DSMT4">
                    <p:embed/>
                    <p:pic>
                      <p:nvPicPr>
                        <p:cNvPr id="12" name="Object 4">
                          <a:extLst>
                            <a:ext uri="{FF2B5EF4-FFF2-40B4-BE49-F238E27FC236}">
                              <a16:creationId xmlns:a16="http://schemas.microsoft.com/office/drawing/2014/main" id="{57FF6B71-7E82-D842-B71A-645177ADF4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046" y="5216760"/>
                          <a:ext cx="1523537" cy="4569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1CF4C12-53A7-3C46-BBFB-41D80E83A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7" y="4084935"/>
              <a:ext cx="1716750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sz="1800" i="1" dirty="0">
                  <a:latin typeface="Calibri" pitchFamily="34" charset="0"/>
                </a:rPr>
                <a:t>BUGS </a:t>
              </a:r>
              <a:r>
                <a:rPr lang="de-CH" sz="1800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F8AF7990-18E8-5242-986F-C3C4D343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/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sz="2000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0]</m:t>
                    </m:r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blipFill>
                <a:blip r:embed="rId7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65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89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353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4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0154881B-0D8B-DD4A-A378-757105A88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27720" name="Picture 40" descr="equation.pdf">
            <a:extLst>
              <a:ext uri="{FF2B5EF4-FFF2-40B4-BE49-F238E27FC236}">
                <a16:creationId xmlns:a16="http://schemas.microsoft.com/office/drawing/2014/main" id="{B6B5C377-EAB4-5549-BFD1-77450FF3E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" y="4474309"/>
            <a:ext cx="4217578" cy="10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8" name="Picture 48" descr="equation.pdf">
            <a:extLst>
              <a:ext uri="{FF2B5EF4-FFF2-40B4-BE49-F238E27FC236}">
                <a16:creationId xmlns:a16="http://schemas.microsoft.com/office/drawing/2014/main" id="{E7F9551F-E8D7-6D45-B25E-7BA6C47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99" y="4744132"/>
            <a:ext cx="2415450" cy="3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45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9B8912F-06D8-FB46-8561-0114879E3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r>
              <a:rPr lang="fr-FR" altLang="en-US" dirty="0"/>
              <a:t> - 2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3D0C496-CEBE-8242-8626-39037435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3290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77" name="Object 3">
            <a:extLst>
              <a:ext uri="{FF2B5EF4-FFF2-40B4-BE49-F238E27FC236}">
                <a16:creationId xmlns:a16="http://schemas.microsoft.com/office/drawing/2014/main" id="{362C4F50-CACE-9646-9F3C-73641D295B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4667" y="1624542"/>
          <a:ext cx="271727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05" name="Équation" r:id="rId3" imgW="30137100" imgH="16383000" progId="Equation.3">
                  <p:embed/>
                </p:oleObj>
              </mc:Choice>
              <mc:Fallback>
                <p:oleObj name="Équation" r:id="rId3" imgW="30137100" imgH="16383000" progId="Equation.3">
                  <p:embed/>
                  <p:pic>
                    <p:nvPicPr>
                      <p:cNvPr id="28677" name="Object 3">
                        <a:extLst>
                          <a:ext uri="{FF2B5EF4-FFF2-40B4-BE49-F238E27FC236}">
                            <a16:creationId xmlns:a16="http://schemas.microsoft.com/office/drawing/2014/main" id="{362C4F50-CACE-9646-9F3C-73641D295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667" y="1624542"/>
                        <a:ext cx="271727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ZoneTexte 7">
            <a:extLst>
              <a:ext uri="{FF2B5EF4-FFF2-40B4-BE49-F238E27FC236}">
                <a16:creationId xmlns:a16="http://schemas.microsoft.com/office/drawing/2014/main" id="{17675BCA-B353-A245-8D32-8EAE4A16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271" y="1403615"/>
            <a:ext cx="2460625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      SNB </a:t>
            </a:r>
            <a:r>
              <a:rPr lang="fr-FR" altLang="en-US" sz="1667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         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†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79" name="ZoneTexte 10">
            <a:extLst>
              <a:ext uri="{FF2B5EF4-FFF2-40B4-BE49-F238E27FC236}">
                <a16:creationId xmlns:a16="http://schemas.microsoft.com/office/drawing/2014/main" id="{260C3436-7CD6-8647-9225-BE33A1E0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792" y="174889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80" name="Objet 1">
            <a:extLst>
              <a:ext uri="{FF2B5EF4-FFF2-40B4-BE49-F238E27FC236}">
                <a16:creationId xmlns:a16="http://schemas.microsoft.com/office/drawing/2014/main" id="{2FF9EFB5-B1AA-A246-A720-FDEDBD5B9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1240" y="3959490"/>
          <a:ext cx="298053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06" name="Équation" r:id="rId5" imgW="33058100" imgH="16383000" progId="Equation.3">
                  <p:embed/>
                </p:oleObj>
              </mc:Choice>
              <mc:Fallback>
                <p:oleObj name="Équation" r:id="rId5" imgW="33058100" imgH="16383000" progId="Equation.3">
                  <p:embed/>
                  <p:pic>
                    <p:nvPicPr>
                      <p:cNvPr id="28680" name="Objet 1">
                        <a:extLst>
                          <a:ext uri="{FF2B5EF4-FFF2-40B4-BE49-F238E27FC236}">
                            <a16:creationId xmlns:a16="http://schemas.microsoft.com/office/drawing/2014/main" id="{2FF9EFB5-B1AA-A246-A720-FDEDBD5B9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40" y="3959490"/>
                        <a:ext cx="298053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0AC232C-2AF9-BB4C-8ED6-2F4806D2B74F}"/>
              </a:ext>
            </a:extLst>
          </p:cNvPr>
          <p:cNvSpPr txBox="1"/>
          <p:nvPr/>
        </p:nvSpPr>
        <p:spPr>
          <a:xfrm>
            <a:off x="1152261" y="1957917"/>
            <a:ext cx="19314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Survival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62A1-31F5-304F-9867-9952C669B685}"/>
              </a:ext>
            </a:extLst>
          </p:cNvPr>
          <p:cNvSpPr txBox="1"/>
          <p:nvPr/>
        </p:nvSpPr>
        <p:spPr>
          <a:xfrm>
            <a:off x="1152261" y="4357688"/>
            <a:ext cx="221853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</a:p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28683" name="ZoneTexte 8">
            <a:extLst>
              <a:ext uri="{FF2B5EF4-FFF2-40B4-BE49-F238E27FC236}">
                <a16:creationId xmlns:a16="http://schemas.microsoft.com/office/drawing/2014/main" id="{23C87491-4839-CF49-9951-07AF891D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1" y="4057386"/>
            <a:ext cx="600604" cy="129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</a:t>
            </a:r>
          </a:p>
          <a:p>
            <a:pPr defTabSz="761970" eaLnBrk="0" hangingPunct="0">
              <a:lnSpc>
                <a:spcPct val="250000"/>
              </a:lnSpc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4" name="ZoneTexte 9">
            <a:extLst>
              <a:ext uri="{FF2B5EF4-FFF2-40B4-BE49-F238E27FC236}">
                <a16:creationId xmlns:a16="http://schemas.microsoft.com/office/drawing/2014/main" id="{0F49A05D-0AA5-6A44-93E4-7B11A1A09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04" y="3749146"/>
            <a:ext cx="270007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B(t+1)          NB(t+1)         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5" name="ZoneTexte 3">
            <a:extLst>
              <a:ext uri="{FF2B5EF4-FFF2-40B4-BE49-F238E27FC236}">
                <a16:creationId xmlns:a16="http://schemas.microsoft.com/office/drawing/2014/main" id="{96CF0778-FF40-774C-B7B9-061AD6752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17333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states: SB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‘surviving breeder’;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SNB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‘surviving non-breeder’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0348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3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431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701" name="ZoneTexte 6">
            <a:extLst>
              <a:ext uri="{FF2B5EF4-FFF2-40B4-BE49-F238E27FC236}">
                <a16:creationId xmlns:a16="http://schemas.microsoft.com/office/drawing/2014/main" id="{4AC81856-5AE3-2141-A118-631EB102E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2" name="ZoneTexte 7">
            <a:extLst>
              <a:ext uri="{FF2B5EF4-FFF2-40B4-BE49-F238E27FC236}">
                <a16:creationId xmlns:a16="http://schemas.microsoft.com/office/drawing/2014/main" id="{BD4ED952-F47C-C34E-B2D3-15DACD9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185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1               2                       3                          4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3" name="ZoneTexte 6">
            <a:extLst>
              <a:ext uri="{FF2B5EF4-FFF2-40B4-BE49-F238E27FC236}">
                <a16:creationId xmlns:a16="http://schemas.microsoft.com/office/drawing/2014/main" id="{E0D83CDB-001A-FC44-B014-D9A4586A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6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3046" name="Picture 6" descr="equation.pdf">
            <a:extLst>
              <a:ext uri="{FF2B5EF4-FFF2-40B4-BE49-F238E27FC236}">
                <a16:creationId xmlns:a16="http://schemas.microsoft.com/office/drawing/2014/main" id="{CFEFD7BF-89DA-C541-B098-76FB775B3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4" y="2073752"/>
            <a:ext cx="6502313" cy="13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32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6072EB2-11FE-1A4E-B135-95218C01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13374" name="Picture 30" descr="equation.pdf">
            <a:extLst>
              <a:ext uri="{FF2B5EF4-FFF2-40B4-BE49-F238E27FC236}">
                <a16:creationId xmlns:a16="http://schemas.microsoft.com/office/drawing/2014/main" id="{77AC934A-37ED-7B46-A3E1-88D74F87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07" y="4757088"/>
            <a:ext cx="2360217" cy="3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6">
            <a:extLst>
              <a:ext uri="{FF2B5EF4-FFF2-40B4-BE49-F238E27FC236}">
                <a16:creationId xmlns:a16="http://schemas.microsoft.com/office/drawing/2014/main" id="{18FD2C11-A1B4-EE48-AE9A-4D723E4FA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7">
            <a:extLst>
              <a:ext uri="{FF2B5EF4-FFF2-40B4-BE49-F238E27FC236}">
                <a16:creationId xmlns:a16="http://schemas.microsoft.com/office/drawing/2014/main" id="{8B3E0EC3-84D1-3E48-9864-DF82696FF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185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1               2                       3                          4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5" name="ZoneTexte 6">
            <a:extLst>
              <a:ext uri="{FF2B5EF4-FFF2-40B4-BE49-F238E27FC236}">
                <a16:creationId xmlns:a16="http://schemas.microsoft.com/office/drawing/2014/main" id="{3A078F55-8605-9E4F-954A-C74194F47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16" name="Picture 6" descr="equation.pdf">
            <a:extLst>
              <a:ext uri="{FF2B5EF4-FFF2-40B4-BE49-F238E27FC236}">
                <a16:creationId xmlns:a16="http://schemas.microsoft.com/office/drawing/2014/main" id="{EA73B3C0-3E20-5446-9C7F-81E8FCFA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4" y="2073752"/>
            <a:ext cx="6502313" cy="13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428" name="Picture 84" descr="equation.pdf">
            <a:extLst>
              <a:ext uri="{FF2B5EF4-FFF2-40B4-BE49-F238E27FC236}">
                <a16:creationId xmlns:a16="http://schemas.microsoft.com/office/drawing/2014/main" id="{57F4F790-D2D2-1548-8DC6-24F804C4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2" y="4539063"/>
            <a:ext cx="4051537" cy="8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01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5ACC7C5-05D9-DC46-B4B7-E2FFA50D9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65660"/>
            <a:ext cx="70485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observations </a:t>
            </a:r>
            <a:r>
              <a:rPr lang="fr-FR" altLang="en-US" dirty="0" err="1"/>
              <a:t>parameters</a:t>
            </a:r>
            <a:r>
              <a:rPr lang="fr-FR" altLang="en-US" dirty="0"/>
              <a:t> –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973263A2-29A8-5E43-9510-2FD186C5C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6" name="ZoneTexte 6">
            <a:extLst>
              <a:ext uri="{FF2B5EF4-FFF2-40B4-BE49-F238E27FC236}">
                <a16:creationId xmlns:a16="http://schemas.microsoft.com/office/drawing/2014/main" id="{3D9137EC-2EF8-9041-BBDC-198CC86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889" y="1586294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7" name="ZoneTexte 7">
            <a:extLst>
              <a:ext uri="{FF2B5EF4-FFF2-40B4-BE49-F238E27FC236}">
                <a16:creationId xmlns:a16="http://schemas.microsoft.com/office/drawing/2014/main" id="{F3DC796F-1F3B-AF48-A1E9-F6CA69CD6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92" y="3582458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1         2             3              4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8" name="ZoneTexte 7">
            <a:extLst>
              <a:ext uri="{FF2B5EF4-FFF2-40B4-BE49-F238E27FC236}">
                <a16:creationId xmlns:a16="http://schemas.microsoft.com/office/drawing/2014/main" id="{455F9B13-6F44-F44F-8C69-63398461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9406" y="1297782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	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</a:rPr>
              <a:t> NE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9" name="ZoneTexte 6">
            <a:extLst>
              <a:ext uri="{FF2B5EF4-FFF2-40B4-BE49-F238E27FC236}">
                <a16:creationId xmlns:a16="http://schemas.microsoft.com/office/drawing/2014/main" id="{60F003A7-1E10-7B46-B50C-2244542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343" y="3898128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</a:rPr>
              <a:t>NE</a:t>
            </a:r>
            <a:endParaRPr lang="fr-FR" altLang="en-US" sz="2333" i="1" baseline="-25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3B7E48-B102-7746-8BA7-623FDD4F24F4}"/>
              </a:ext>
            </a:extLst>
          </p:cNvPr>
          <p:cNvSpPr txBox="1"/>
          <p:nvPr/>
        </p:nvSpPr>
        <p:spPr>
          <a:xfrm>
            <a:off x="911491" y="1957917"/>
            <a:ext cx="2340239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Encounter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30732" name="ZoneTexte 15">
            <a:extLst>
              <a:ext uri="{FF2B5EF4-FFF2-40B4-BE49-F238E27FC236}">
                <a16:creationId xmlns:a16="http://schemas.microsoft.com/office/drawing/2014/main" id="{97FAAE99-4F64-A845-8F3B-AB9EF41A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63875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events: NE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‘not encountered’;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‘encountered’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534DA-F07D-7943-874B-6A391A14FB61}"/>
              </a:ext>
            </a:extLst>
          </p:cNvPr>
          <p:cNvSpPr txBox="1"/>
          <p:nvPr/>
        </p:nvSpPr>
        <p:spPr>
          <a:xfrm>
            <a:off x="971021" y="4237303"/>
            <a:ext cx="2219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       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pic>
        <p:nvPicPr>
          <p:cNvPr id="314528" name="Picture 160" descr="equation.pdf">
            <a:extLst>
              <a:ext uri="{FF2B5EF4-FFF2-40B4-BE49-F238E27FC236}">
                <a16:creationId xmlns:a16="http://schemas.microsoft.com/office/drawing/2014/main" id="{2E9BAF8B-7957-E941-8E4C-465D58AC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322" y="1646659"/>
            <a:ext cx="2616386" cy="13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530" name="Picture 162" descr="equation.pdf">
            <a:extLst>
              <a:ext uri="{FF2B5EF4-FFF2-40B4-BE49-F238E27FC236}">
                <a16:creationId xmlns:a16="http://schemas.microsoft.com/office/drawing/2014/main" id="{25606112-3C98-2E4F-8DE7-CBC290C5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780" y="3976729"/>
            <a:ext cx="2930928" cy="13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6988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4BA25C2-8999-D343-B81E-AA57B9D32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57428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initial </a:t>
            </a:r>
            <a:r>
              <a:rPr lang="fr-FR" altLang="en-US" dirty="0" err="1"/>
              <a:t>events</a:t>
            </a:r>
            <a:endParaRPr lang="fr-FR" altLang="en-US" dirty="0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0D7D45D6-3574-3E4E-8C0C-24704E51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E59B7088-C6BB-8C47-8C4D-2523540F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21" y="877094"/>
            <a:ext cx="72019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761970">
              <a:spcBef>
                <a:spcPct val="50000"/>
              </a:spcBef>
              <a:defRPr/>
            </a:pP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Step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1 (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encounter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)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is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degenerate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because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animals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are all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captured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. </a:t>
            </a:r>
            <a:endParaRPr lang="fr-FR" sz="2333" dirty="0">
              <a:solidFill>
                <a:srgbClr val="FF0000"/>
              </a:solidFill>
              <a:latin typeface="Calibri"/>
              <a:cs typeface="Arial" charset="0"/>
            </a:endParaRPr>
          </a:p>
        </p:txBody>
      </p:sp>
      <p:sp>
        <p:nvSpPr>
          <p:cNvPr id="29706" name="ZoneTexte 6">
            <a:extLst>
              <a:ext uri="{FF2B5EF4-FFF2-40B4-BE49-F238E27FC236}">
                <a16:creationId xmlns:a16="http://schemas.microsoft.com/office/drawing/2014/main" id="{14279AE0-87D0-C341-AFC3-BE1977E3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88345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</a:t>
            </a:r>
            <a:r>
              <a:rPr lang="fr-FR" altLang="en-US" dirty="0">
                <a:solidFill>
                  <a:prstClr val="white">
                    <a:lumMod val="85000"/>
                  </a:prstClr>
                </a:solidFill>
                <a:cs typeface="+mn-cs"/>
              </a:rPr>
              <a:t>†</a:t>
            </a:r>
            <a:endParaRPr lang="fr-FR" altLang="en-US" sz="2333" dirty="0">
              <a:solidFill>
                <a:prstClr val="white">
                  <a:lumMod val="85000"/>
                </a:prstClr>
              </a:solidFill>
              <a:cs typeface="+mn-cs"/>
            </a:endParaRPr>
          </a:p>
        </p:txBody>
      </p:sp>
      <p:sp>
        <p:nvSpPr>
          <p:cNvPr id="29708" name="ZoneTexte 7">
            <a:extLst>
              <a:ext uri="{FF2B5EF4-FFF2-40B4-BE49-F238E27FC236}">
                <a16:creationId xmlns:a16="http://schemas.microsoft.com/office/drawing/2014/main" id="{1CBF8342-E4A4-2E40-8DFE-377A86D3B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5132" y="1665444"/>
            <a:ext cx="146976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NB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	   </a:t>
            </a:r>
            <a:r>
              <a:rPr lang="fr-FR" altLang="en-US" sz="1667" i="1" dirty="0">
                <a:solidFill>
                  <a:prstClr val="white">
                    <a:lumMod val="85000"/>
                  </a:prstClr>
                </a:solidFill>
                <a:latin typeface="Times New Roman" pitchFamily="18" charset="0"/>
              </a:rPr>
              <a:t>NE</a:t>
            </a:r>
            <a:endParaRPr lang="fr-FR" altLang="en-US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43D5D4-2BE8-F74D-83F9-729FD2961E30}"/>
              </a:ext>
            </a:extLst>
          </p:cNvPr>
          <p:cNvSpPr txBox="1"/>
          <p:nvPr/>
        </p:nvSpPr>
        <p:spPr>
          <a:xfrm>
            <a:off x="1031875" y="3569229"/>
            <a:ext cx="5167313" cy="3488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 (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)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is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unaffected</a:t>
            </a:r>
            <a:endParaRPr lang="en-US" sz="1667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cxnSp>
        <p:nvCxnSpPr>
          <p:cNvPr id="6" name="Connecteur droit avec flèche 5" title="p=1">
            <a:extLst>
              <a:ext uri="{FF2B5EF4-FFF2-40B4-BE49-F238E27FC236}">
                <a16:creationId xmlns:a16="http://schemas.microsoft.com/office/drawing/2014/main" id="{9248F78F-7552-5442-859F-255462A8D986}"/>
              </a:ext>
            </a:extLst>
          </p:cNvPr>
          <p:cNvCxnSpPr/>
          <p:nvPr/>
        </p:nvCxnSpPr>
        <p:spPr>
          <a:xfrm>
            <a:off x="4572000" y="2737115"/>
            <a:ext cx="1079500" cy="0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8" name="ZoneTexte 6">
            <a:extLst>
              <a:ext uri="{FF2B5EF4-FFF2-40B4-BE49-F238E27FC236}">
                <a16:creationId xmlns:a16="http://schemas.microsoft.com/office/drawing/2014/main" id="{B60D9BA2-49DC-1E4A-8536-6BE418D06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657" y="2256896"/>
            <a:ext cx="985572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61970" eaLnBrk="0" hangingPunct="0"/>
            <a:r>
              <a:rPr lang="fr-FR" altLang="fr-FR" sz="2333" i="1" dirty="0">
                <a:solidFill>
                  <a:prstClr val="black"/>
                </a:solidFill>
                <a:cs typeface="+mn-cs"/>
              </a:rPr>
              <a:t>p </a:t>
            </a:r>
            <a:r>
              <a:rPr lang="fr-FR" altLang="fr-FR" sz="2333" dirty="0">
                <a:solidFill>
                  <a:prstClr val="black"/>
                </a:solidFill>
                <a:cs typeface="+mn-cs"/>
              </a:rPr>
              <a:t>= 1</a:t>
            </a:r>
            <a:endParaRPr lang="en-US" altLang="fr-FR" sz="2333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8" name="ZoneTexte 6">
            <a:extLst>
              <a:ext uri="{FF2B5EF4-FFF2-40B4-BE49-F238E27FC236}">
                <a16:creationId xmlns:a16="http://schemas.microsoft.com/office/drawing/2014/main" id="{3F10F8B2-7CA0-A048-81D5-BB14F5EE9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810" y="1907487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9" name="ZoneTexte 7">
            <a:extLst>
              <a:ext uri="{FF2B5EF4-FFF2-40B4-BE49-F238E27FC236}">
                <a16:creationId xmlns:a16="http://schemas.microsoft.com/office/drawing/2014/main" id="{76CE25DD-19DF-FD42-9E8C-DB1818B6A9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327" y="1618975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 dirty="0"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 dirty="0">
                <a:latin typeface="Arial" panose="020B0604020202020204" pitchFamily="34" charset="0"/>
                <a:cs typeface="+mn-cs"/>
              </a:rPr>
              <a:t>NB</a:t>
            </a:r>
            <a:r>
              <a:rPr lang="fr-FR" altLang="en-US" sz="1667" dirty="0">
                <a:latin typeface="Arial" panose="020B0604020202020204" pitchFamily="34" charset="0"/>
                <a:cs typeface="+mn-cs"/>
              </a:rPr>
              <a:t>	</a:t>
            </a:r>
            <a:r>
              <a:rPr lang="fr-FR" altLang="en-US" sz="1667" i="1" dirty="0">
                <a:latin typeface="Arial" panose="020B0604020202020204" pitchFamily="34" charset="0"/>
              </a:rPr>
              <a:t> NE</a:t>
            </a:r>
            <a:endParaRPr lang="fr-FR" altLang="en-US" sz="2000" dirty="0">
              <a:latin typeface="Arial" panose="020B0604020202020204" pitchFamily="34" charset="0"/>
              <a:cs typeface="+mn-cs"/>
            </a:endParaRPr>
          </a:p>
        </p:txBody>
      </p:sp>
      <p:pic>
        <p:nvPicPr>
          <p:cNvPr id="20" name="Picture 160" descr="equation.pdf">
            <a:extLst>
              <a:ext uri="{FF2B5EF4-FFF2-40B4-BE49-F238E27FC236}">
                <a16:creationId xmlns:a16="http://schemas.microsoft.com/office/drawing/2014/main" id="{BE5B78F3-0B1C-0A44-B6A0-D0853355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43" y="1967852"/>
            <a:ext cx="2616386" cy="13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7">
            <a:extLst>
              <a:ext uri="{FF2B5EF4-FFF2-40B4-BE49-F238E27FC236}">
                <a16:creationId xmlns:a16="http://schemas.microsoft.com/office/drawing/2014/main" id="{7F658394-E068-E148-9C86-72DEEEAEC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0268" y="3904291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1         2             3              4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2" name="ZoneTexte 6">
            <a:extLst>
              <a:ext uri="{FF2B5EF4-FFF2-40B4-BE49-F238E27FC236}">
                <a16:creationId xmlns:a16="http://schemas.microsoft.com/office/drawing/2014/main" id="{4A1DC563-77FA-0F45-BDE7-16CAB0E18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9319" y="4219961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 dirty="0"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latin typeface="Arial" panose="020B0604020202020204" pitchFamily="34" charset="0"/>
                <a:cs typeface="+mn-cs"/>
              </a:rPr>
              <a:t>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NE</a:t>
            </a:r>
            <a:endParaRPr lang="fr-FR" altLang="en-US" sz="2333" i="1" baseline="-25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+mn-cs"/>
            </a:endParaRPr>
          </a:p>
        </p:txBody>
      </p:sp>
      <p:pic>
        <p:nvPicPr>
          <p:cNvPr id="23" name="Picture 162" descr="equation.pdf">
            <a:extLst>
              <a:ext uri="{FF2B5EF4-FFF2-40B4-BE49-F238E27FC236}">
                <a16:creationId xmlns:a16="http://schemas.microsoft.com/office/drawing/2014/main" id="{EB3E0F85-3D2F-5444-B2E1-48B33F72A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756" y="4298562"/>
            <a:ext cx="2930928" cy="133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5627" name="Picture 235" descr="equation.pdf">
            <a:extLst>
              <a:ext uri="{FF2B5EF4-FFF2-40B4-BE49-F238E27FC236}">
                <a16:creationId xmlns:a16="http://schemas.microsoft.com/office/drawing/2014/main" id="{4EFC6A55-F3F1-B048-B0EC-90181465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411" y="2088442"/>
            <a:ext cx="1469759" cy="118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977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96CC379-9D9D-CA43-8150-A9F8114E6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2178" y="337344"/>
            <a:ext cx="6477000" cy="719667"/>
          </a:xfrm>
        </p:spPr>
        <p:txBody>
          <a:bodyPr/>
          <a:lstStyle/>
          <a:p>
            <a:pPr eaLnBrk="1" hangingPunct="1"/>
            <a:r>
              <a:rPr lang="en-GB" altLang="en-US" b="1" dirty="0"/>
              <a:t>The generic multievent model</a:t>
            </a:r>
            <a:endParaRPr lang="fr-FR" altLang="en-US" dirty="0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F12317C-8832-104E-9F82-1A5C7A45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521" y="1726407"/>
            <a:ext cx="632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488BBA8-F28F-A940-9091-CF77C364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7" y="1726407"/>
            <a:ext cx="693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EF8E8226-02FE-1A46-9FAB-6A93FCD1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386" y="1731698"/>
            <a:ext cx="52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0E70A2FA-7C8A-3541-AE04-35F1D8AA4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792" y="2604823"/>
            <a:ext cx="53445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D22FDA0C-375B-4548-BF77-F7C7A6DE0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657" y="2604823"/>
            <a:ext cx="4815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8B5F89EA-CF5E-1F4C-B3F6-25710FF5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907" y="2604823"/>
            <a:ext cx="5886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FBD4B30-CAB0-2749-B6AF-2E478B448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3782" y="2832365"/>
            <a:ext cx="5331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F30F0C70-42EE-A440-BE53-CE5DC9470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761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94A467A8-0380-D548-AAB9-6415A9D86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6948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0CF80D88-6ADE-374D-AD7F-5AFB458DD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0303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F9D1F93B-A89B-6045-8FA9-38C852BD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711" y="1436688"/>
            <a:ext cx="2174322" cy="132343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of observations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conditional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on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current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state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056D4C1E-20A4-FE48-9601-74A89028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30" y="3343011"/>
            <a:ext cx="1860021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initial state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  <a:sym typeface="Symbol" pitchFamily="2" charset="2"/>
            </a:endParaRPr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896A7FC3-8F22-EC43-AA42-497728442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4178" y="2832365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1AAED85D-CC86-494C-BC1C-5170192B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115" y="3492500"/>
            <a:ext cx="2046552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 of transition</a:t>
            </a:r>
          </a:p>
        </p:txBody>
      </p:sp>
      <p:sp>
        <p:nvSpPr>
          <p:cNvPr id="32785" name="Line 17">
            <a:extLst>
              <a:ext uri="{FF2B5EF4-FFF2-40B4-BE49-F238E27FC236}">
                <a16:creationId xmlns:a16="http://schemas.microsoft.com/office/drawing/2014/main" id="{16277BA2-7F22-444F-A205-7A3676574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032" y="2321719"/>
            <a:ext cx="756708" cy="899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6" name="Line 18">
            <a:extLst>
              <a:ext uri="{FF2B5EF4-FFF2-40B4-BE49-F238E27FC236}">
                <a16:creationId xmlns:a16="http://schemas.microsoft.com/office/drawing/2014/main" id="{874228FA-60AB-BA40-8496-1AFE74A8C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2229" y="2891896"/>
            <a:ext cx="107157" cy="600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0FE5F927-67BC-DD4B-B73D-1FDAF4607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5750" y="2864115"/>
            <a:ext cx="285750" cy="4696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8" name="ZoneTexte 21">
            <a:extLst>
              <a:ext uri="{FF2B5EF4-FFF2-40B4-BE49-F238E27FC236}">
                <a16:creationId xmlns:a16="http://schemas.microsoft.com/office/drawing/2014/main" id="{E8315B68-E72D-CA49-80D3-2B9EE549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1768740"/>
            <a:ext cx="15160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observations</a:t>
            </a:r>
          </a:p>
        </p:txBody>
      </p:sp>
      <p:sp>
        <p:nvSpPr>
          <p:cNvPr id="32789" name="ZoneTexte 22">
            <a:extLst>
              <a:ext uri="{FF2B5EF4-FFF2-40B4-BE49-F238E27FC236}">
                <a16:creationId xmlns:a16="http://schemas.microsoft.com/office/drawing/2014/main" id="{4F294C80-436B-764D-9919-65FD522E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615407"/>
            <a:ext cx="89296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states</a:t>
            </a:r>
          </a:p>
        </p:txBody>
      </p:sp>
      <p:sp>
        <p:nvSpPr>
          <p:cNvPr id="32790" name="ZoneTexte 23">
            <a:extLst>
              <a:ext uri="{FF2B5EF4-FFF2-40B4-BE49-F238E27FC236}">
                <a16:creationId xmlns:a16="http://schemas.microsoft.com/office/drawing/2014/main" id="{FEF0B7C2-5749-B04C-8DE5-ED0A8239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10" y="4934006"/>
            <a:ext cx="8715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0"/>
              </a:spcBef>
              <a:buNone/>
            </a:pP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Multievent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are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hidden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Markov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(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HMMs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01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3148021" y="327456"/>
            <a:ext cx="3298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Sites </a:t>
            </a:r>
            <a:r>
              <a:rPr lang="de-CH" sz="2800" b="1" dirty="0" err="1">
                <a:latin typeface="Calibri" panose="020F0502020204030204" pitchFamily="34" charset="0"/>
              </a:rPr>
              <a:t>may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be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states</a:t>
            </a:r>
            <a:r>
              <a:rPr lang="de-CH" sz="2800" b="1" dirty="0">
                <a:latin typeface="Calibri" panose="020F0502020204030204" pitchFamily="34" charset="0"/>
              </a:rPr>
              <a:t>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CB5A7-C178-EB42-A29A-5723585E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>
          <a:xfrm>
            <a:off x="102740" y="1222954"/>
            <a:ext cx="4623374" cy="4267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5E68E3-1FF9-1545-BFFE-40B30148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"/>
          <a:stretch/>
        </p:blipFill>
        <p:spPr>
          <a:xfrm>
            <a:off x="4849401" y="1222954"/>
            <a:ext cx="4140485" cy="4266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7097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7" y="106905"/>
            <a:ext cx="9062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de-CH" b="1" dirty="0">
                <a:latin typeface="Calibri" pitchFamily="34" charset="0"/>
              </a:rPr>
              <a:t>HMMs = SSMs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discrete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,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Markovian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dynamics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endParaRPr lang="de-CH" b="1" dirty="0">
              <a:latin typeface="Calibri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8B65D2-42BC-D242-97AB-798B795E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1822" r="3005" b="14759"/>
          <a:stretch/>
        </p:blipFill>
        <p:spPr>
          <a:xfrm>
            <a:off x="792866" y="771286"/>
            <a:ext cx="7558268" cy="4767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452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 eaLnBrk="1" hangingPunct="1">
              <a:spcBef>
                <a:spcPts val="600"/>
              </a:spcBef>
            </a:pPr>
            <a:r>
              <a:rPr lang="de-CH" sz="3000" b="1" dirty="0">
                <a:latin typeface="Calibri" pitchFamily="34" charset="0"/>
              </a:rPr>
              <a:t>HMMs </a:t>
            </a:r>
            <a:r>
              <a:rPr lang="de-CH" sz="3000" b="1" dirty="0" err="1">
                <a:latin typeface="Calibri" pitchFamily="34" charset="0"/>
              </a:rPr>
              <a:t>are</a:t>
            </a:r>
            <a:r>
              <a:rPr lang="de-CH" sz="3000" b="1" dirty="0">
                <a:latin typeface="Calibri" pitchFamily="34" charset="0"/>
              </a:rPr>
              <a:t> a promising </a:t>
            </a:r>
            <a:r>
              <a:rPr lang="de-CH" sz="3000" b="1" dirty="0" err="1">
                <a:latin typeface="Calibri" pitchFamily="34" charset="0"/>
              </a:rPr>
              <a:t>unifying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modelling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framework</a:t>
            </a:r>
            <a:r>
              <a:rPr lang="de-CH" sz="3000" b="1" dirty="0">
                <a:latin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FBA42-7C2F-0D46-B16B-69465C1F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09" y="619500"/>
            <a:ext cx="5991181" cy="4953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901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2E25AB-5DE5-9D4B-9888-B598E48F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8" y="1192193"/>
            <a:ext cx="7546484" cy="421269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3C76EAD-E649-D749-81E2-215ACDD7C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32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161ACC-B15C-1546-9E31-DB2D4C9A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98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96CAB11-C039-3143-BC79-FF9744867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86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 and King &amp;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McCrea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(2014).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7F3C8E7-04B8-724F-BB86-1A2A083A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 and King &amp;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McCrea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(2014).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E581C6-6194-4B4B-A319-6EA54CBB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805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0325EF-536C-3048-A68F-9989071DB8CD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425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3340F4-77D8-1145-9268-DF929A7E8088}"/>
              </a:ext>
            </a:extLst>
          </p:cNvPr>
          <p:cNvSpPr txBox="1"/>
          <p:nvPr/>
        </p:nvSpPr>
        <p:spPr>
          <a:xfrm>
            <a:off x="191589" y="139337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4922551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19"/>
          <p:cNvSpPr txBox="1">
            <a:spLocks noChangeArrowheads="1"/>
          </p:cNvSpPr>
          <p:nvPr/>
        </p:nvSpPr>
        <p:spPr bwMode="auto">
          <a:xfrm>
            <a:off x="128588" y="2690813"/>
            <a:ext cx="1292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16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3333CC"/>
              </a:solidFill>
              <a:latin typeface="Calibri" pitchFamily="34" charset="0"/>
            </a:endParaRPr>
          </a:p>
        </p:txBody>
      </p:sp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3776528" y="2454011"/>
          <a:ext cx="1408065" cy="84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3" name="Equation" r:id="rId4" imgW="1180800" imgH="711000" progId="Equation.DSMT4">
                  <p:embed/>
                </p:oleObj>
              </mc:Choice>
              <mc:Fallback>
                <p:oleObj name="Equation" r:id="rId4" imgW="1180800" imgH="71100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528" y="2454011"/>
                        <a:ext cx="1408065" cy="847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3126424" y="2463536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27762" y="1587804"/>
            <a:ext cx="6655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1744663" y="2752990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803015" y="1617557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8923" name="Text Box 21"/>
          <p:cNvSpPr txBox="1">
            <a:spLocks noChangeArrowheads="1"/>
          </p:cNvSpPr>
          <p:nvPr/>
        </p:nvSpPr>
        <p:spPr bwMode="auto">
          <a:xfrm>
            <a:off x="125413" y="4853782"/>
            <a:ext cx="1248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FF0000"/>
                </a:solidFill>
                <a:latin typeface="Calibri" pitchFamily="34" charset="0"/>
              </a:rPr>
              <a:t>Observation </a:t>
            </a:r>
          </a:p>
          <a:p>
            <a:pPr eaLnBrk="1" hangingPunct="1"/>
            <a:r>
              <a:rPr lang="de-CH" sz="1600" dirty="0" err="1">
                <a:solidFill>
                  <a:srgbClr val="FF0000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4142421" y="4696672"/>
          <a:ext cx="1103132" cy="87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94" name="Equation" r:id="rId6" imgW="901440" imgH="711000" progId="Equation.DSMT4">
                  <p:embed/>
                </p:oleObj>
              </mc:Choice>
              <mc:Fallback>
                <p:oleObj name="Equation" r:id="rId6" imgW="901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421" y="4696672"/>
                        <a:ext cx="1103132" cy="870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3531554" y="4733344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2198689" y="5004594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4083630" y="3725280"/>
            <a:ext cx="1049133" cy="9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pPr algn="r" eaLnBrk="1" hangingPunct="1">
              <a:lnSpc>
                <a:spcPts val="700"/>
              </a:lnSpc>
              <a:spcBef>
                <a:spcPts val="18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ad</a:t>
            </a:r>
          </a:p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juv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3914458" y="348435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449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Age-</a:t>
            </a:r>
            <a:r>
              <a:rPr lang="de-CH" dirty="0" err="1">
                <a:latin typeface="Calibri" pitchFamily="34" charset="0"/>
              </a:rPr>
              <a:t>dependent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survival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76558" y="1143000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120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As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single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we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summarize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data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m-array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format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Data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analysed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using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022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49288" y="28421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24728" cy="278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71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08726" cy="27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5806797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76722" cy="268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4262691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7" y="2880000"/>
            <a:ext cx="5739384" cy="271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29103092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18048" cy="266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979148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000"/>
            <a:ext cx="5978957" cy="246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579312"/>
            <a:ext cx="5676595" cy="25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45" y="5238750"/>
            <a:ext cx="3137306" cy="28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Gerade Verbindung 10"/>
          <p:cNvCxnSpPr>
            <a:stCxn id="175108" idx="0"/>
          </p:cNvCxnSpPr>
          <p:nvPr/>
        </p:nvCxnSpPr>
        <p:spPr>
          <a:xfrm flipH="1" flipV="1">
            <a:off x="4137660" y="4000500"/>
            <a:ext cx="3251338" cy="1238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906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126998"/>
            <a:ext cx="5044745" cy="208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1063623" y="4866376"/>
          <a:ext cx="3960490" cy="35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36" name="Equation" r:id="rId4" imgW="2869920" imgH="253800" progId="Equation.DSMT4">
                  <p:embed/>
                </p:oleObj>
              </mc:Choice>
              <mc:Fallback>
                <p:oleObj name="Equation" r:id="rId4" imgW="286992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623" y="4866376"/>
                        <a:ext cx="3960490" cy="35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9757"/>
            <a:ext cx="4700930" cy="212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623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5" y="291042"/>
            <a:ext cx="7440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How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write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probabilities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m-array?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1" y="936624"/>
            <a:ext cx="7221474" cy="242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0" y="3878261"/>
            <a:ext cx="6623304" cy="88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16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5968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Comparison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approaches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4" y="730250"/>
            <a:ext cx="8570595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>
                <a:latin typeface="Calibri" pitchFamily="34" charset="0"/>
                <a:sym typeface="Symbol" pitchFamily="18" charset="2"/>
              </a:rPr>
              <a:t>State-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space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intuitive,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flexible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State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death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Observation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>
                <a:latin typeface="Calibri" pitchFamily="34" charset="0"/>
                <a:sym typeface="Symbol" pitchFamily="18" charset="2"/>
              </a:rPr>
              <a:t>not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seen</a:t>
            </a:r>
            <a:endParaRPr lang="de-CH" sz="2000" i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Rows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matrices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1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Computationally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demanding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b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Reduced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flexibility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no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random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effects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The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vector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similar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corresponding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MARK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E-SURGE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advantages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shorter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run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-time,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faster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convergence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9487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7667</Words>
  <Application>Microsoft Macintosh PowerPoint</Application>
  <PresentationFormat>Affichage à l'écran (16:10)</PresentationFormat>
  <Paragraphs>1220</Paragraphs>
  <Slides>99</Slides>
  <Notes>61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Cambria Math</vt:lpstr>
      <vt:lpstr>Courier New</vt:lpstr>
      <vt:lpstr>Police système Courant</vt:lpstr>
      <vt:lpstr>Times New Roman</vt:lpstr>
      <vt:lpstr>Default Design</vt:lpstr>
      <vt:lpstr>Thème Office</vt:lpstr>
      <vt:lpstr>Equation</vt:lpstr>
      <vt:lpstr>Équation</vt:lpstr>
      <vt:lpstr>Bayesian integrated population modeling using JAGS   Multistate capture-recapture models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Uncertainty in breeding status</vt:lpstr>
      <vt:lpstr>The model construction</vt:lpstr>
      <vt:lpstr>The model construction</vt:lpstr>
      <vt:lpstr>The model construction</vt:lpstr>
      <vt:lpstr>The model construction</vt:lpstr>
      <vt:lpstr>The model construction</vt:lpstr>
      <vt:lpstr>Initial state probabilities</vt:lpstr>
      <vt:lpstr>Initial state probabilities</vt:lpstr>
      <vt:lpstr>transition parameters</vt:lpstr>
      <vt:lpstr>transition parameters</vt:lpstr>
      <vt:lpstr>transition parameters - 2 steps</vt:lpstr>
      <vt:lpstr>observation parameters</vt:lpstr>
      <vt:lpstr>observation parameters</vt:lpstr>
      <vt:lpstr>observation parameters</vt:lpstr>
      <vt:lpstr>observations parameters – 2 steps</vt:lpstr>
      <vt:lpstr>initial events</vt:lpstr>
      <vt:lpstr>The generic multievent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1015</cp:revision>
  <cp:lastPrinted>2002-12-02T08:17:39Z</cp:lastPrinted>
  <dcterms:created xsi:type="dcterms:W3CDTF">2002-07-08T11:29:57Z</dcterms:created>
  <dcterms:modified xsi:type="dcterms:W3CDTF">2020-11-22T21:04:58Z</dcterms:modified>
</cp:coreProperties>
</file>